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24"/>
  </p:notesMasterIdLst>
  <p:handoutMasterIdLst>
    <p:handoutMasterId r:id="rId25"/>
  </p:handoutMasterIdLst>
  <p:sldIdLst>
    <p:sldId id="256" r:id="rId2"/>
    <p:sldId id="257" r:id="rId3"/>
    <p:sldId id="261" r:id="rId4"/>
    <p:sldId id="555" r:id="rId5"/>
    <p:sldId id="558" r:id="rId6"/>
    <p:sldId id="556" r:id="rId7"/>
    <p:sldId id="557" r:id="rId8"/>
    <p:sldId id="559" r:id="rId9"/>
    <p:sldId id="532" r:id="rId10"/>
    <p:sldId id="560" r:id="rId11"/>
    <p:sldId id="561" r:id="rId12"/>
    <p:sldId id="536" r:id="rId13"/>
    <p:sldId id="553" r:id="rId14"/>
    <p:sldId id="552" r:id="rId15"/>
    <p:sldId id="554" r:id="rId16"/>
    <p:sldId id="565" r:id="rId17"/>
    <p:sldId id="562" r:id="rId18"/>
    <p:sldId id="504" r:id="rId19"/>
    <p:sldId id="563" r:id="rId20"/>
    <p:sldId id="564" r:id="rId21"/>
    <p:sldId id="441" r:id="rId22"/>
    <p:sldId id="44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Proleon" initials="CP" lastIdx="1" clrIdx="0">
    <p:extLst>
      <p:ext uri="{19B8F6BF-5375-455C-9EA6-DF929625EA0E}">
        <p15:presenceInfo xmlns:p15="http://schemas.microsoft.com/office/powerpoint/2012/main" userId="b428e1decb79d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0"/>
    <a:srgbClr val="C41D4D"/>
    <a:srgbClr val="C5204C"/>
    <a:srgbClr val="CB9A7A"/>
    <a:srgbClr val="BD7953"/>
    <a:srgbClr val="F2EBD9"/>
    <a:srgbClr val="731448"/>
    <a:srgbClr val="F3ECD8"/>
    <a:srgbClr val="0C88C1"/>
    <a:srgbClr val="C31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146D0-EF4B-4CB5-B42B-BA0A3617EF5B}" v="2" dt="2023-07-26T00:01:42.6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91" autoAdjust="0"/>
    <p:restoredTop sz="94364" autoAdjust="0"/>
  </p:normalViewPr>
  <p:slideViewPr>
    <p:cSldViewPr snapToGrid="0" snapToObjects="1">
      <p:cViewPr varScale="1">
        <p:scale>
          <a:sx n="85" d="100"/>
          <a:sy n="85" d="100"/>
        </p:scale>
        <p:origin x="394" y="58"/>
      </p:cViewPr>
      <p:guideLst/>
    </p:cSldViewPr>
  </p:slideViewPr>
  <p:notesTextViewPr>
    <p:cViewPr>
      <p:scale>
        <a:sx n="1" d="1"/>
        <a:sy n="1" d="1"/>
      </p:scale>
      <p:origin x="0" y="0"/>
    </p:cViewPr>
  </p:notesTextViewPr>
  <p:notesViewPr>
    <p:cSldViewPr snapToGrid="0" snapToObjects="1">
      <p:cViewPr varScale="1">
        <p:scale>
          <a:sx n="84" d="100"/>
          <a:sy n="84" d="100"/>
        </p:scale>
        <p:origin x="396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9140F5E-EA0D-8648-9533-1AA0A4B3A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C0A1CBFE-84B4-E74C-AB51-14A96CE331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F96F47-AA95-9D48-8A1D-1E0C38E6A5BF}" type="datetimeFigureOut">
              <a:rPr lang="es-ES_tradnl" smtClean="0"/>
              <a:t>22/09/2024</a:t>
            </a:fld>
            <a:endParaRPr lang="es-ES_tradnl"/>
          </a:p>
        </p:txBody>
      </p:sp>
      <p:sp>
        <p:nvSpPr>
          <p:cNvPr id="4" name="Marcador de pie de página 3">
            <a:extLst>
              <a:ext uri="{FF2B5EF4-FFF2-40B4-BE49-F238E27FC236}">
                <a16:creationId xmlns:a16="http://schemas.microsoft.com/office/drawing/2014/main" id="{2BC65172-0614-ED4F-A279-6FA01E46BC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F2FED7A2-2515-9646-95B9-E6AC865E54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395D48-4B9B-D140-A5E2-A4F10C92992D}" type="slidenum">
              <a:rPr lang="es-ES_tradnl" smtClean="0"/>
              <a:t>‹Nº›</a:t>
            </a:fld>
            <a:endParaRPr lang="es-ES_tradnl"/>
          </a:p>
        </p:txBody>
      </p:sp>
    </p:spTree>
    <p:extLst>
      <p:ext uri="{BB962C8B-B14F-4D97-AF65-F5344CB8AC3E}">
        <p14:creationId xmlns:p14="http://schemas.microsoft.com/office/powerpoint/2010/main" val="802065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21:01:53.84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21:01:56.32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4746F-106C-4D19-829A-56EC02F3F7F6}" type="datetimeFigureOut">
              <a:rPr lang="es-PE" smtClean="0"/>
              <a:t>22/09/2024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7DF45-6672-407C-B61A-2A22A9B58025}" type="slidenum">
              <a:rPr lang="es-PE" smtClean="0"/>
              <a:t>‹Nº›</a:t>
            </a:fld>
            <a:endParaRPr lang="es-PE"/>
          </a:p>
        </p:txBody>
      </p:sp>
    </p:spTree>
    <p:extLst>
      <p:ext uri="{BB962C8B-B14F-4D97-AF65-F5344CB8AC3E}">
        <p14:creationId xmlns:p14="http://schemas.microsoft.com/office/powerpoint/2010/main" val="28520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ED6A510A-C0C0-485F-8681-72DC092968DB}" type="datetime1">
              <a:rPr lang="es-ES_tradnl" smtClean="0"/>
              <a:t>22/09/2024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7920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2E7031-8F26-4174-8F54-33153BBA3CE1}" type="datetime1">
              <a:rPr lang="es-ES_tradnl" smtClean="0"/>
              <a:t>22/09/2024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3038171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81E0F0C-799E-4939-8883-531F7894A199}" type="datetime1">
              <a:rPr lang="es-ES_tradnl" smtClean="0"/>
              <a:t>22/09/2024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856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7" name="Datos almacenados 6">
            <a:extLst>
              <a:ext uri="{FF2B5EF4-FFF2-40B4-BE49-F238E27FC236}">
                <a16:creationId xmlns:a16="http://schemas.microsoft.com/office/drawing/2014/main" id="{DED513DC-4DE3-D24D-BCAD-D48D257091F3}"/>
              </a:ext>
            </a:extLst>
          </p:cNvPr>
          <p:cNvSpPr/>
          <p:nvPr userDrawn="1"/>
        </p:nvSpPr>
        <p:spPr>
          <a:xfrm rot="10800000">
            <a:off x="5230175" y="1600200"/>
            <a:ext cx="6642737" cy="3451860"/>
          </a:xfrm>
          <a:prstGeom prst="flowChartOnlineStorage">
            <a:avLst/>
          </a:prstGeom>
          <a:solidFill>
            <a:srgbClr val="A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Date Placeholder 3"/>
          <p:cNvSpPr>
            <a:spLocks noGrp="1"/>
          </p:cNvSpPr>
          <p:nvPr>
            <p:ph type="dt" sz="half" idx="10"/>
          </p:nvPr>
        </p:nvSpPr>
        <p:spPr/>
        <p:txBody>
          <a:bodyPr/>
          <a:lstStyle/>
          <a:p>
            <a:fld id="{E6DF12F2-7AF2-4748-8CE7-426BA6D6F484}" type="datetime1">
              <a:rPr lang="es-ES_tradnl" smtClean="0"/>
              <a:t>22/09/2024</a:t>
            </a:fld>
            <a:endParaRPr lang="es-ES_tradnl"/>
          </a:p>
        </p:txBody>
      </p:sp>
      <p:sp>
        <p:nvSpPr>
          <p:cNvPr id="2" name="Title 1"/>
          <p:cNvSpPr>
            <a:spLocks noGrp="1"/>
          </p:cNvSpPr>
          <p:nvPr>
            <p:ph type="ctrTitle"/>
          </p:nvPr>
        </p:nvSpPr>
        <p:spPr>
          <a:xfrm>
            <a:off x="6307454" y="1851660"/>
            <a:ext cx="4537710" cy="1577340"/>
          </a:xfrm>
        </p:spPr>
        <p:txBody>
          <a:bodyPr anchor="b">
            <a:normAutofit/>
          </a:bodyPr>
          <a:lstStyle>
            <a:lvl1pPr algn="ctr">
              <a:defRPr sz="3200"/>
            </a:lvl1pPr>
          </a:lstStyle>
          <a:p>
            <a:r>
              <a:rPr lang="es-MX" dirty="0"/>
              <a:t>Haz clic para modificar el estilo de título del patrón</a:t>
            </a:r>
            <a:endParaRPr lang="en-US" dirty="0"/>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pic>
        <p:nvPicPr>
          <p:cNvPr id="13" name="Imagen 12">
            <a:extLst>
              <a:ext uri="{FF2B5EF4-FFF2-40B4-BE49-F238E27FC236}">
                <a16:creationId xmlns:a16="http://schemas.microsoft.com/office/drawing/2014/main" id="{D20CEC64-B695-B946-813E-BADA151091AE}"/>
              </a:ext>
            </a:extLst>
          </p:cNvPr>
          <p:cNvPicPr>
            <a:picLocks noChangeAspect="1"/>
          </p:cNvPicPr>
          <p:nvPr userDrawn="1"/>
        </p:nvPicPr>
        <p:blipFill>
          <a:blip r:embed="rId2">
            <a:alphaModFix amt="20000"/>
          </a:blip>
          <a:stretch>
            <a:fillRect/>
          </a:stretch>
        </p:blipFill>
        <p:spPr>
          <a:xfrm>
            <a:off x="838200" y="1029014"/>
            <a:ext cx="4719641" cy="4719641"/>
          </a:xfrm>
          <a:prstGeom prst="rect">
            <a:avLst/>
          </a:prstGeom>
        </p:spPr>
      </p:pic>
    </p:spTree>
    <p:extLst>
      <p:ext uri="{BB962C8B-B14F-4D97-AF65-F5344CB8AC3E}">
        <p14:creationId xmlns:p14="http://schemas.microsoft.com/office/powerpoint/2010/main" val="272138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6DD15-82A0-D74B-9EBA-652F5441D0C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602071B3-207C-1E4F-BAE7-59DFC096B18B}"/>
              </a:ext>
            </a:extLst>
          </p:cNvPr>
          <p:cNvSpPr>
            <a:spLocks noGrp="1"/>
          </p:cNvSpPr>
          <p:nvPr>
            <p:ph type="dt" sz="half" idx="10"/>
          </p:nvPr>
        </p:nvSpPr>
        <p:spPr/>
        <p:txBody>
          <a:bodyPr/>
          <a:lstStyle/>
          <a:p>
            <a:fld id="{D64A75B4-99B7-4F12-A72F-41EBFDA94834}" type="datetime1">
              <a:rPr lang="es-ES_tradnl" smtClean="0"/>
              <a:t>22/09/2024</a:t>
            </a:fld>
            <a:endParaRPr lang="es-ES_tradnl"/>
          </a:p>
        </p:txBody>
      </p:sp>
      <p:sp>
        <p:nvSpPr>
          <p:cNvPr id="4" name="Marcador de pie de página 3">
            <a:extLst>
              <a:ext uri="{FF2B5EF4-FFF2-40B4-BE49-F238E27FC236}">
                <a16:creationId xmlns:a16="http://schemas.microsoft.com/office/drawing/2014/main" id="{C2149059-A320-7047-9C87-8EEA2DCC124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F5E04D42-C1AB-BC43-A1F1-36156561911C}"/>
              </a:ext>
            </a:extLst>
          </p:cNvPr>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166107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CE43CE-DC1D-43D6-A545-5B372253DEB4}" type="datetime1">
              <a:rPr lang="es-ES_tradnl" smtClean="0"/>
              <a:t>22/09/2024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sp>
        <p:nvSpPr>
          <p:cNvPr id="7" name="Rectángulo 10">
            <a:extLst>
              <a:ext uri="{FF2B5EF4-FFF2-40B4-BE49-F238E27FC236}">
                <a16:creationId xmlns:a16="http://schemas.microsoft.com/office/drawing/2014/main" id="{B8239E9D-8B8C-DA41-858C-98442968D0E9}"/>
              </a:ext>
            </a:extLst>
          </p:cNvPr>
          <p:cNvSpPr>
            <a:spLocks noChangeArrowheads="1"/>
          </p:cNvSpPr>
          <p:nvPr userDrawn="1"/>
        </p:nvSpPr>
        <p:spPr bwMode="auto">
          <a:xfrm>
            <a:off x="353080" y="1239846"/>
            <a:ext cx="11485840" cy="107867"/>
          </a:xfrm>
          <a:prstGeom prst="rect">
            <a:avLst/>
          </a:prstGeom>
          <a:solidFill>
            <a:srgbClr val="C00000"/>
          </a:solidFill>
          <a:ln w="3175" cap="rnd" algn="ctr">
            <a:solidFill>
              <a:srgbClr val="FF0066"/>
            </a:solidFill>
            <a:prstDash val="sysDot"/>
            <a:round/>
            <a:headEnd/>
            <a:tailEnd/>
          </a:ln>
        </p:spPr>
        <p:txBody>
          <a:bodyPr lIns="90000" tIns="46800" rIns="90000" bIns="4680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419" altLang="es-419" sz="2400">
              <a:solidFill>
                <a:srgbClr val="000044"/>
              </a:solidFill>
              <a:latin typeface="Arial Narrow" panose="020B0606020202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67778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7886090-EC95-41BF-A0E5-4E50A2C4F872}" type="datetime1">
              <a:rPr lang="es-ES_tradnl" smtClean="0"/>
              <a:t>22/09/2024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18855385-B284-EA4F-9974-7221177F7666}" type="slidenum">
              <a:rPr lang="es-ES_tradnl" smtClean="0"/>
              <a:t>‹Nº›</a:t>
            </a:fld>
            <a:endParaRPr lang="es-ES_tradnl"/>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97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323E70F-CA85-4D62-A2DD-38223ABE8506}" type="datetime1">
              <a:rPr lang="es-ES_tradnl" smtClean="0"/>
              <a:t>22/09/2024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3459996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el estilo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349FC16-DBED-4C95-8A36-54537840A13A}" type="datetime1">
              <a:rPr lang="es-ES_tradnl" smtClean="0"/>
              <a:t>22/09/2024</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178489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01F8EEF-2187-4CBC-8179-81748E299A4C}" type="datetime1">
              <a:rPr lang="es-ES_tradnl" smtClean="0"/>
              <a:t>22/09/2024</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26845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C221A-9E99-4129-97F7-FB164FD370EC}" type="datetime1">
              <a:rPr lang="es-ES_tradnl" smtClean="0"/>
              <a:t>22/09/2024</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420711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8DAD73A-18D8-4924-B97B-E23C2B1683FC}" type="datetime1">
              <a:rPr lang="es-ES_tradnl" smtClean="0"/>
              <a:t>22/09/2024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spTree>
    <p:extLst>
      <p:ext uri="{BB962C8B-B14F-4D97-AF65-F5344CB8AC3E}">
        <p14:creationId xmlns:p14="http://schemas.microsoft.com/office/powerpoint/2010/main" val="3656122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EB6CE2CF-7BFC-4CB7-BE84-C7D3CA998893}" type="datetime1">
              <a:rPr lang="es-ES_tradnl" smtClean="0"/>
              <a:t>22/09/2024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18855385-B284-EA4F-9974-7221177F7666}" type="slidenum">
              <a:rPr lang="es-ES_tradnl" smtClean="0"/>
              <a:t>‹Nº›</a:t>
            </a:fld>
            <a:endParaRPr lang="es-ES_tradnl"/>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95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D6A510A-C0C0-485F-8681-72DC092968DB}" type="datetime1">
              <a:rPr lang="es-ES_tradnl" smtClean="0"/>
              <a:t>22/09/2024</a:t>
            </a:fld>
            <a:endParaRPr lang="es-ES_tradnl"/>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ES_tradnl"/>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8855385-B284-EA4F-9974-7221177F7666}" type="slidenum">
              <a:rPr lang="es-ES_tradnl" smtClean="0"/>
              <a:t>‹Nº›</a:t>
            </a:fld>
            <a:endParaRPr lang="es-ES_tradnl"/>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AE6BFE09-96D3-064E-A2AF-DA1492418C45}"/>
              </a:ext>
            </a:extLst>
          </p:cNvPr>
          <p:cNvPicPr>
            <a:picLocks noChangeAspect="1"/>
          </p:cNvPicPr>
          <p:nvPr userDrawn="1"/>
        </p:nvPicPr>
        <p:blipFill>
          <a:blip r:embed="rId15"/>
          <a:stretch>
            <a:fillRect/>
          </a:stretch>
        </p:blipFill>
        <p:spPr>
          <a:xfrm>
            <a:off x="160020" y="116205"/>
            <a:ext cx="691816" cy="832485"/>
          </a:xfrm>
          <a:prstGeom prst="rect">
            <a:avLst/>
          </a:prstGeom>
        </p:spPr>
      </p:pic>
      <p:pic>
        <p:nvPicPr>
          <p:cNvPr id="9" name="Imagen 8">
            <a:extLst>
              <a:ext uri="{FF2B5EF4-FFF2-40B4-BE49-F238E27FC236}">
                <a16:creationId xmlns:a16="http://schemas.microsoft.com/office/drawing/2014/main" id="{69B74185-479F-3248-B15F-6DCA46037EFB}"/>
              </a:ext>
            </a:extLst>
          </p:cNvPr>
          <p:cNvPicPr>
            <a:picLocks noChangeAspect="1"/>
          </p:cNvPicPr>
          <p:nvPr userDrawn="1"/>
        </p:nvPicPr>
        <p:blipFill rotWithShape="1">
          <a:blip r:embed="rId16" cstate="print">
            <a:extLst>
              <a:ext uri="{BEBA8EAE-BF5A-486C-A8C5-ECC9F3942E4B}">
                <a14:imgProps xmlns:a14="http://schemas.microsoft.com/office/drawing/2010/main">
                  <a14:imgLayer r:embed="rId17">
                    <a14:imgEffect>
                      <a14:backgroundRemoval t="9877" b="91975" l="10000" r="90000">
                        <a14:foregroundMark x1="71667" y1="70988" x2="71667" y2="70988"/>
                        <a14:foregroundMark x1="52778" y1="83951" x2="52778" y2="83951"/>
                        <a14:foregroundMark x1="31944" y1="73868" x2="31944" y2="73868"/>
                        <a14:foregroundMark x1="47778" y1="87860" x2="47778" y2="87860"/>
                        <a14:foregroundMark x1="37500" y1="86214" x2="37500" y2="86214"/>
                        <a14:foregroundMark x1="59722" y1="85802" x2="59722" y2="85802"/>
                        <a14:foregroundMark x1="56528" y1="87037" x2="56528" y2="87037"/>
                        <a14:foregroundMark x1="42083" y1="85802" x2="42083" y2="85802"/>
                        <a14:foregroundMark x1="53333" y1="87449" x2="53333" y2="87449"/>
                        <a14:foregroundMark x1="54722" y1="86831" x2="54722" y2="86831"/>
                        <a14:backgroundMark x1="49861" y1="78189" x2="49861" y2="78189"/>
                        <a14:backgroundMark x1="66667" y1="60905" x2="66667" y2="60905"/>
                        <a14:backgroundMark x1="42361" y1="16049" x2="42361" y2="16049"/>
                        <a14:backgroundMark x1="54444" y1="15226" x2="54444" y2="15226"/>
                        <a14:backgroundMark x1="33472" y1="63169" x2="33472" y2="63169"/>
                        <a14:backgroundMark x1="40556" y1="12963" x2="40556" y2="12963"/>
                        <a14:backgroundMark x1="43194" y1="14609" x2="43194" y2="14609"/>
                        <a14:backgroundMark x1="43194" y1="14609" x2="43194" y2="14609"/>
                        <a14:backgroundMark x1="43194" y1="14609" x2="43194" y2="14609"/>
                        <a14:backgroundMark x1="40278" y1="16049" x2="40278" y2="16049"/>
                        <a14:backgroundMark x1="40278" y1="16049" x2="40278" y2="16049"/>
                        <a14:backgroundMark x1="40278" y1="16049" x2="40278" y2="16049"/>
                        <a14:backgroundMark x1="36944" y1="23251" x2="36944" y2="23251"/>
                        <a14:backgroundMark x1="36944" y1="23251" x2="36944" y2="23251"/>
                        <a14:backgroundMark x1="36944" y1="23251" x2="36944" y2="23251"/>
                        <a14:backgroundMark x1="36944" y1="23251" x2="36944" y2="23251"/>
                        <a14:backgroundMark x1="39583" y1="17284" x2="36944" y2="22840"/>
                        <a14:backgroundMark x1="36250" y1="24074" x2="35417" y2="29424"/>
                        <a14:backgroundMark x1="53889" y1="16872" x2="59722" y2="18313"/>
                        <a14:backgroundMark x1="59583" y1="25926" x2="60833" y2="30041"/>
                        <a14:backgroundMark x1="59722" y1="40329" x2="58056" y2="47119"/>
                        <a14:backgroundMark x1="56250" y1="53292" x2="54861" y2="48765"/>
                        <a14:backgroundMark x1="51528" y1="52469" x2="49028" y2="51646"/>
                        <a14:backgroundMark x1="49861" y1="56379" x2="49028" y2="58848"/>
                        <a14:backgroundMark x1="46250" y1="54321" x2="43194" y2="52058"/>
                        <a14:backgroundMark x1="41111" y1="56379" x2="38333" y2="47942"/>
                        <a14:backgroundMark x1="38056" y1="46502" x2="35694" y2="36626"/>
                        <a14:backgroundMark x1="24167" y1="57819" x2="37500" y2="66049"/>
                        <a14:backgroundMark x1="38472" y1="71399" x2="49306" y2="80247"/>
                        <a14:backgroundMark x1="42639" y1="65432" x2="42639" y2="65432"/>
                        <a14:backgroundMark x1="62371" y1="64504" x2="62371" y2="64504"/>
                      </a14:backgroundRemoval>
                    </a14:imgEffect>
                  </a14:imgLayer>
                </a14:imgProps>
              </a:ext>
              <a:ext uri="{28A0092B-C50C-407E-A947-70E740481C1C}">
                <a14:useLocalDpi xmlns:a14="http://schemas.microsoft.com/office/drawing/2010/main" val="0"/>
              </a:ext>
            </a:extLst>
          </a:blip>
          <a:srcRect l="11130" r="17551"/>
          <a:stretch/>
        </p:blipFill>
        <p:spPr>
          <a:xfrm>
            <a:off x="11109960" y="-14287"/>
            <a:ext cx="1070610" cy="900698"/>
          </a:xfrm>
          <a:prstGeom prst="rect">
            <a:avLst/>
          </a:prstGeom>
        </p:spPr>
      </p:pic>
    </p:spTree>
    <p:extLst>
      <p:ext uri="{BB962C8B-B14F-4D97-AF65-F5344CB8AC3E}">
        <p14:creationId xmlns:p14="http://schemas.microsoft.com/office/powerpoint/2010/main" val="369857361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82" r:id="rId1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31.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8.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1.png"/><Relationship Id="rId7"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0.png"/><Relationship Id="rId7" Type="http://schemas.openxmlformats.org/officeDocument/2006/relationships/image" Target="../media/image2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40.png"/><Relationship Id="rId3" Type="http://schemas.openxmlformats.org/officeDocument/2006/relationships/image" Target="../media/image240.png"/><Relationship Id="rId7" Type="http://schemas.openxmlformats.org/officeDocument/2006/relationships/image" Target="../media/image37.png"/><Relationship Id="rId12" Type="http://schemas.openxmlformats.org/officeDocument/2006/relationships/image" Target="../media/image15.png"/><Relationship Id="rId17" Type="http://schemas.openxmlformats.org/officeDocument/2006/relationships/image" Target="../media/image42.png"/><Relationship Id="rId2" Type="http://schemas.openxmlformats.org/officeDocument/2006/relationships/image" Target="../media/image13.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20.png"/><Relationship Id="rId5" Type="http://schemas.openxmlformats.org/officeDocument/2006/relationships/image" Target="../media/image260.png"/><Relationship Id="rId15" Type="http://schemas.openxmlformats.org/officeDocument/2006/relationships/image" Target="../media/image360.png"/><Relationship Id="rId4" Type="http://schemas.openxmlformats.org/officeDocument/2006/relationships/image" Target="../media/image250.png"/><Relationship Id="rId9" Type="http://schemas.openxmlformats.org/officeDocument/2006/relationships/image" Target="../media/image14.png"/><Relationship Id="rId14" Type="http://schemas.openxmlformats.org/officeDocument/2006/relationships/image" Target="../media/image3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Entrada de lápiz 4">
                <a:extLst>
                  <a:ext uri="{FF2B5EF4-FFF2-40B4-BE49-F238E27FC236}">
                    <a16:creationId xmlns:a16="http://schemas.microsoft.com/office/drawing/2014/main" id="{9BB355C3-64A1-B84F-9CDE-A9C5BDF731B4}"/>
                  </a:ext>
                </a:extLst>
              </p14:cNvPr>
              <p14:cNvContentPartPr/>
              <p14:nvPr/>
            </p14:nvContentPartPr>
            <p14:xfrm>
              <a:off x="3701160" y="3984608"/>
              <a:ext cx="360" cy="360"/>
            </p14:xfrm>
          </p:contentPart>
        </mc:Choice>
        <mc:Fallback xmlns="">
          <p:pic>
            <p:nvPicPr>
              <p:cNvPr id="5" name="Entrada de lápiz 4">
                <a:extLst>
                  <a:ext uri="{FF2B5EF4-FFF2-40B4-BE49-F238E27FC236}">
                    <a16:creationId xmlns:a16="http://schemas.microsoft.com/office/drawing/2014/main" xmlns="" xmlns:aink="http://schemas.microsoft.com/office/drawing/2016/ink" xmlns:p14="http://schemas.microsoft.com/office/powerpoint/2010/main" id="{9BB355C3-64A1-B84F-9CDE-A9C5BDF731B4}"/>
                  </a:ext>
                </a:extLst>
              </p:cNvPr>
              <p:cNvPicPr/>
              <p:nvPr/>
            </p:nvPicPr>
            <p:blipFill>
              <a:blip r:embed="rId3"/>
              <a:stretch>
                <a:fillRect/>
              </a:stretch>
            </p:blipFill>
            <p:spPr>
              <a:xfrm>
                <a:off x="3683520" y="3876608"/>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Entrada de lápiz 5">
                <a:extLst>
                  <a:ext uri="{FF2B5EF4-FFF2-40B4-BE49-F238E27FC236}">
                    <a16:creationId xmlns:a16="http://schemas.microsoft.com/office/drawing/2014/main" id="{EAA97277-E29A-B848-A139-63F625D96EA9}"/>
                  </a:ext>
                </a:extLst>
              </p14:cNvPr>
              <p14:cNvContentPartPr/>
              <p14:nvPr/>
            </p14:nvContentPartPr>
            <p14:xfrm>
              <a:off x="4097160" y="5280608"/>
              <a:ext cx="360" cy="360"/>
            </p14:xfrm>
          </p:contentPart>
        </mc:Choice>
        <mc:Fallback xmlns="">
          <p:pic>
            <p:nvPicPr>
              <p:cNvPr id="6" name="Entrada de lápiz 5">
                <a:extLst>
                  <a:ext uri="{FF2B5EF4-FFF2-40B4-BE49-F238E27FC236}">
                    <a16:creationId xmlns:a16="http://schemas.microsoft.com/office/drawing/2014/main" xmlns="" xmlns:aink="http://schemas.microsoft.com/office/drawing/2016/ink" xmlns:p14="http://schemas.microsoft.com/office/powerpoint/2010/main" id="{EAA97277-E29A-B848-A139-63F625D96EA9}"/>
                  </a:ext>
                </a:extLst>
              </p:cNvPr>
              <p:cNvPicPr/>
              <p:nvPr/>
            </p:nvPicPr>
            <p:blipFill>
              <a:blip r:embed="rId5"/>
              <a:stretch>
                <a:fillRect/>
              </a:stretch>
            </p:blipFill>
            <p:spPr>
              <a:xfrm>
                <a:off x="4079160" y="5172968"/>
                <a:ext cx="36000" cy="216000"/>
              </a:xfrm>
              <a:prstGeom prst="rect">
                <a:avLst/>
              </a:prstGeom>
            </p:spPr>
          </p:pic>
        </mc:Fallback>
      </mc:AlternateContent>
      <p:sp>
        <p:nvSpPr>
          <p:cNvPr id="7" name="2 Rectángulo">
            <a:extLst>
              <a:ext uri="{FF2B5EF4-FFF2-40B4-BE49-F238E27FC236}">
                <a16:creationId xmlns:a16="http://schemas.microsoft.com/office/drawing/2014/main" id="{9F16C052-8515-9E49-8B9E-51ACDC34EE33}"/>
              </a:ext>
            </a:extLst>
          </p:cNvPr>
          <p:cNvSpPr/>
          <p:nvPr/>
        </p:nvSpPr>
        <p:spPr>
          <a:xfrm>
            <a:off x="6635503" y="3414191"/>
            <a:ext cx="4985367" cy="523210"/>
          </a:xfrm>
          <a:prstGeom prst="rect">
            <a:avLst/>
          </a:prstGeom>
        </p:spPr>
        <p:txBody>
          <a:bodyPr wrap="square" lIns="91431" tIns="45715" rIns="91431" bIns="45715">
            <a:spAutoFit/>
          </a:bodyPr>
          <a:lstStyle/>
          <a:p>
            <a:pPr lvl="0" algn="ctr"/>
            <a:r>
              <a:rPr lang="es-PE" sz="2800" b="1" i="1" dirty="0">
                <a:solidFill>
                  <a:schemeClr val="bg1"/>
                </a:solidFill>
                <a:effectLst>
                  <a:outerShdw blurRad="38100" dist="38100" dir="2700000" algn="tl">
                    <a:srgbClr val="000000">
                      <a:alpha val="43137"/>
                    </a:srgbClr>
                  </a:outerShdw>
                </a:effectLst>
              </a:rPr>
              <a:t>Profesor: Jesus Alvarado Huayhuaz</a:t>
            </a:r>
          </a:p>
        </p:txBody>
      </p:sp>
      <p:sp>
        <p:nvSpPr>
          <p:cNvPr id="8" name="4 Rectángulo redondeado">
            <a:extLst>
              <a:ext uri="{FF2B5EF4-FFF2-40B4-BE49-F238E27FC236}">
                <a16:creationId xmlns:a16="http://schemas.microsoft.com/office/drawing/2014/main" id="{E1A64A94-2414-2846-BF84-D6B4E07D92CF}"/>
              </a:ext>
            </a:extLst>
          </p:cNvPr>
          <p:cNvSpPr/>
          <p:nvPr/>
        </p:nvSpPr>
        <p:spPr>
          <a:xfrm>
            <a:off x="6614938" y="2456563"/>
            <a:ext cx="4536504" cy="720080"/>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s-419" sz="2800" b="1" dirty="0">
                <a:effectLst>
                  <a:outerShdw blurRad="38100" dist="38100" dir="2700000" algn="tl">
                    <a:srgbClr val="000000">
                      <a:alpha val="43137"/>
                    </a:srgbClr>
                  </a:outerShdw>
                </a:effectLst>
              </a:rPr>
              <a:t>FÍSICA GENERAL</a:t>
            </a:r>
            <a:endParaRPr lang="es-PE" sz="2800" dirty="0">
              <a:effectLst>
                <a:outerShdw blurRad="38100" dist="38100" dir="2700000" algn="tl">
                  <a:srgbClr val="000000">
                    <a:alpha val="43137"/>
                  </a:srgbClr>
                </a:outerShdw>
              </a:effectLst>
            </a:endParaRPr>
          </a:p>
        </p:txBody>
      </p:sp>
      <p:sp>
        <p:nvSpPr>
          <p:cNvPr id="9" name="3 Rectángulo">
            <a:extLst>
              <a:ext uri="{FF2B5EF4-FFF2-40B4-BE49-F238E27FC236}">
                <a16:creationId xmlns:a16="http://schemas.microsoft.com/office/drawing/2014/main" id="{FDA15248-0847-B44E-93F4-F7CE5576B236}"/>
              </a:ext>
            </a:extLst>
          </p:cNvPr>
          <p:cNvSpPr/>
          <p:nvPr/>
        </p:nvSpPr>
        <p:spPr>
          <a:xfrm>
            <a:off x="7757936" y="2003649"/>
            <a:ext cx="2271071" cy="523220"/>
          </a:xfrm>
          <a:prstGeom prst="rect">
            <a:avLst/>
          </a:prstGeom>
        </p:spPr>
        <p:txBody>
          <a:bodyPr wrap="none">
            <a:spAutoFit/>
          </a:bodyPr>
          <a:lstStyle/>
          <a:p>
            <a:r>
              <a:rPr lang="es-PE" sz="2800" b="1" dirty="0">
                <a:solidFill>
                  <a:schemeClr val="bg1"/>
                </a:solidFill>
                <a:effectLst>
                  <a:outerShdw blurRad="38100" dist="38100" dir="2700000" algn="tl">
                    <a:srgbClr val="000000">
                      <a:alpha val="43137"/>
                    </a:srgbClr>
                  </a:outerShdw>
                </a:effectLst>
              </a:rPr>
              <a:t>ASIGNATURA</a:t>
            </a:r>
          </a:p>
        </p:txBody>
      </p:sp>
      <p:sp>
        <p:nvSpPr>
          <p:cNvPr id="10" name="Text Box 5">
            <a:extLst>
              <a:ext uri="{FF2B5EF4-FFF2-40B4-BE49-F238E27FC236}">
                <a16:creationId xmlns:a16="http://schemas.microsoft.com/office/drawing/2014/main" id="{686BCFAD-F67B-4948-B68F-4B0F1EF78429}"/>
              </a:ext>
            </a:extLst>
          </p:cNvPr>
          <p:cNvSpPr txBox="1">
            <a:spLocks noChangeArrowheads="1"/>
          </p:cNvSpPr>
          <p:nvPr/>
        </p:nvSpPr>
        <p:spPr bwMode="auto">
          <a:xfrm>
            <a:off x="1313670" y="5608183"/>
            <a:ext cx="2520280" cy="1020280"/>
          </a:xfrm>
          <a:prstGeom prst="rect">
            <a:avLst/>
          </a:prstGeom>
          <a:noFill/>
          <a:ln w="9525">
            <a:noFill/>
            <a:miter lim="800000"/>
            <a:headEnd/>
            <a:tailEnd/>
          </a:ln>
        </p:spPr>
        <p:txBody>
          <a:bodyPr wrap="square" lIns="90000" tIns="46800" rIns="90000" bIns="46800">
            <a:spAutoFit/>
          </a:bodyPr>
          <a:lstStyle/>
          <a:p>
            <a:pPr algn="ctr">
              <a:lnSpc>
                <a:spcPct val="70000"/>
              </a:lnSpc>
              <a:spcBef>
                <a:spcPts val="1250"/>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400" b="0" dirty="0">
                <a:solidFill>
                  <a:srgbClr val="FF0000"/>
                </a:solidFill>
                <a:latin typeface="+mj-lt"/>
              </a:rPr>
              <a:t>Setiembre</a:t>
            </a:r>
            <a:r>
              <a:rPr lang="en-GB" sz="3400" b="0" dirty="0">
                <a:solidFill>
                  <a:srgbClr val="FF0000"/>
                </a:solidFill>
                <a:latin typeface="+mj-lt"/>
              </a:rPr>
              <a:t> 2024</a:t>
            </a:r>
          </a:p>
          <a:p>
            <a:pPr algn="ctr">
              <a:lnSpc>
                <a:spcPct val="70000"/>
              </a:lnSpc>
              <a:spcBef>
                <a:spcPts val="1250"/>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400" dirty="0" err="1">
                <a:solidFill>
                  <a:srgbClr val="FF0000"/>
                </a:solidFill>
                <a:latin typeface="+mj-lt"/>
              </a:rPr>
              <a:t>Sesión</a:t>
            </a:r>
            <a:r>
              <a:rPr lang="en-GB" sz="3400" dirty="0">
                <a:solidFill>
                  <a:srgbClr val="FF0000"/>
                </a:solidFill>
                <a:latin typeface="+mj-lt"/>
              </a:rPr>
              <a:t> 09</a:t>
            </a:r>
            <a:endParaRPr lang="en-GB" sz="3400" b="0" dirty="0">
              <a:solidFill>
                <a:srgbClr val="FF0000"/>
              </a:solidFill>
              <a:latin typeface="+mj-lt"/>
            </a:endParaRPr>
          </a:p>
        </p:txBody>
      </p:sp>
      <p:sp>
        <p:nvSpPr>
          <p:cNvPr id="2" name="Marcador de número de diapositiva 1">
            <a:extLst>
              <a:ext uri="{FF2B5EF4-FFF2-40B4-BE49-F238E27FC236}">
                <a16:creationId xmlns:a16="http://schemas.microsoft.com/office/drawing/2014/main" id="{303F2ACC-8883-44EF-A56D-88DD49ED231E}"/>
              </a:ext>
            </a:extLst>
          </p:cNvPr>
          <p:cNvSpPr>
            <a:spLocks noGrp="1"/>
          </p:cNvSpPr>
          <p:nvPr>
            <p:ph type="sldNum" sz="quarter" idx="12"/>
          </p:nvPr>
        </p:nvSpPr>
        <p:spPr/>
        <p:txBody>
          <a:bodyPr/>
          <a:lstStyle/>
          <a:p>
            <a:fld id="{18855385-B284-EA4F-9974-7221177F7666}" type="slidenum">
              <a:rPr lang="es-ES_tradnl" smtClean="0"/>
              <a:t>1</a:t>
            </a:fld>
            <a:endParaRPr lang="es-ES_tradnl"/>
          </a:p>
        </p:txBody>
      </p:sp>
    </p:spTree>
    <p:extLst>
      <p:ext uri="{BB962C8B-B14F-4D97-AF65-F5344CB8AC3E}">
        <p14:creationId xmlns:p14="http://schemas.microsoft.com/office/powerpoint/2010/main" val="324821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FF281B1-78A5-6C2F-A215-EA82DC2B1834}"/>
              </a:ext>
            </a:extLst>
          </p:cNvPr>
          <p:cNvSpPr>
            <a:spLocks noGrp="1"/>
          </p:cNvSpPr>
          <p:nvPr>
            <p:ph type="sldNum" sz="quarter" idx="12"/>
          </p:nvPr>
        </p:nvSpPr>
        <p:spPr/>
        <p:txBody>
          <a:bodyPr/>
          <a:lstStyle/>
          <a:p>
            <a:fld id="{18855385-B284-EA4F-9974-7221177F7666}" type="slidenum">
              <a:rPr lang="es-ES_tradnl" smtClean="0"/>
              <a:t>10</a:t>
            </a:fld>
            <a:endParaRPr lang="es-ES_tradnl"/>
          </a:p>
        </p:txBody>
      </p:sp>
      <p:sp>
        <p:nvSpPr>
          <p:cNvPr id="5" name="CuadroTexto 4">
            <a:extLst>
              <a:ext uri="{FF2B5EF4-FFF2-40B4-BE49-F238E27FC236}">
                <a16:creationId xmlns:a16="http://schemas.microsoft.com/office/drawing/2014/main" id="{33E7538E-AF3A-9854-A8C5-6724BDD132DD}"/>
              </a:ext>
            </a:extLst>
          </p:cNvPr>
          <p:cNvSpPr txBox="1"/>
          <p:nvPr/>
        </p:nvSpPr>
        <p:spPr>
          <a:xfrm>
            <a:off x="840593" y="645475"/>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1:</a:t>
            </a:r>
            <a:endParaRPr lang="es-PE" sz="2800" b="1" dirty="0">
              <a:solidFill>
                <a:srgbClr val="C00000"/>
              </a:solidFill>
            </a:endParaRPr>
          </a:p>
        </p:txBody>
      </p:sp>
      <p:sp>
        <p:nvSpPr>
          <p:cNvPr id="6" name="CuadroTexto 5">
            <a:extLst>
              <a:ext uri="{FF2B5EF4-FFF2-40B4-BE49-F238E27FC236}">
                <a16:creationId xmlns:a16="http://schemas.microsoft.com/office/drawing/2014/main" id="{80613061-BCB7-7596-31F2-81ABE5453535}"/>
              </a:ext>
            </a:extLst>
          </p:cNvPr>
          <p:cNvSpPr txBox="1"/>
          <p:nvPr/>
        </p:nvSpPr>
        <p:spPr>
          <a:xfrm>
            <a:off x="777147" y="1742871"/>
            <a:ext cx="5664841" cy="1815882"/>
          </a:xfrm>
          <a:prstGeom prst="rect">
            <a:avLst/>
          </a:prstGeom>
          <a:noFill/>
        </p:spPr>
        <p:txBody>
          <a:bodyPr wrap="square">
            <a:spAutoFit/>
          </a:bodyPr>
          <a:lstStyle/>
          <a:p>
            <a:r>
              <a:rPr lang="es-419" sz="2800" b="1" spc="-5" dirty="0">
                <a:solidFill>
                  <a:srgbClr val="1F497C"/>
                </a:solidFill>
                <a:latin typeface="Calibri"/>
                <a:cs typeface="Calibri"/>
              </a:rPr>
              <a:t>Un avión a reacción de 28 toneladas métricas de masa es impulsado con una aceleración de 13 m/s</a:t>
            </a:r>
            <a:r>
              <a:rPr lang="es-419" sz="2800" b="1" spc="-5" baseline="30000" dirty="0">
                <a:solidFill>
                  <a:srgbClr val="1F497C"/>
                </a:solidFill>
                <a:latin typeface="Calibri"/>
                <a:cs typeface="Calibri"/>
              </a:rPr>
              <a:t>2</a:t>
            </a:r>
            <a:r>
              <a:rPr lang="es-419" sz="2800" b="1" spc="-5" dirty="0">
                <a:solidFill>
                  <a:srgbClr val="1F497C"/>
                </a:solidFill>
                <a:latin typeface="Calibri"/>
                <a:cs typeface="Calibri"/>
              </a:rPr>
              <a:t>. Hallar la fuerza que se aplica. </a:t>
            </a:r>
            <a:endParaRPr lang="es-PE" sz="2800" b="1" dirty="0"/>
          </a:p>
        </p:txBody>
      </p:sp>
      <p:pic>
        <p:nvPicPr>
          <p:cNvPr id="3074" name="Picture 2" descr="Fabricación de piezas de motores a reacción - Aeronáutica">
            <a:extLst>
              <a:ext uri="{FF2B5EF4-FFF2-40B4-BE49-F238E27FC236}">
                <a16:creationId xmlns:a16="http://schemas.microsoft.com/office/drawing/2014/main" id="{0664B831-5A95-6484-D094-B3B9021C6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427" y="1725052"/>
            <a:ext cx="3925845" cy="224334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7413321-638B-C03D-B173-706F90A8B6EB}"/>
              </a:ext>
            </a:extLst>
          </p:cNvPr>
          <p:cNvSpPr txBox="1"/>
          <p:nvPr/>
        </p:nvSpPr>
        <p:spPr>
          <a:xfrm>
            <a:off x="840594" y="3834290"/>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E55FFFF-37D4-E172-FCF0-C78FC33E2080}"/>
                  </a:ext>
                </a:extLst>
              </p:cNvPr>
              <p:cNvSpPr txBox="1"/>
              <p:nvPr/>
            </p:nvSpPr>
            <p:spPr>
              <a:xfrm>
                <a:off x="434091" y="5180822"/>
                <a:ext cx="800969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𝐹</m:t>
                      </m:r>
                      <m:r>
                        <a:rPr lang="es-419" sz="2800" b="0" i="1" smtClean="0">
                          <a:latin typeface="Cambria Math" panose="02040503050406030204" pitchFamily="18" charset="0"/>
                        </a:rPr>
                        <m:t>=</m:t>
                      </m:r>
                      <m:r>
                        <a:rPr lang="es-419" sz="2800" b="0" i="1" smtClean="0">
                          <a:latin typeface="Cambria Math" panose="02040503050406030204" pitchFamily="18" charset="0"/>
                        </a:rPr>
                        <m:t>𝑚</m:t>
                      </m:r>
                      <m:r>
                        <a:rPr lang="es-419" sz="2800" b="0" i="1" smtClean="0">
                          <a:latin typeface="Cambria Math" panose="02040503050406030204" pitchFamily="18" charset="0"/>
                          <a:ea typeface="Cambria Math" panose="02040503050406030204" pitchFamily="18" charset="0"/>
                        </a:rPr>
                        <m:t>∙</m:t>
                      </m:r>
                      <m:r>
                        <a:rPr lang="es-419" sz="2800" b="0" i="1" smtClean="0">
                          <a:latin typeface="Cambria Math" panose="02040503050406030204" pitchFamily="18" charset="0"/>
                          <a:ea typeface="Cambria Math" panose="02040503050406030204" pitchFamily="18" charset="0"/>
                        </a:rPr>
                        <m:t>𝑎</m:t>
                      </m:r>
                      <m:r>
                        <a:rPr lang="es-419" sz="2800">
                          <a:latin typeface="Cambria Math" panose="02040503050406030204" pitchFamily="18" charset="0"/>
                        </a:rPr>
                        <m:t>→</m:t>
                      </m:r>
                      <m:r>
                        <a:rPr lang="es-419" sz="2800" i="1">
                          <a:latin typeface="Cambria Math" panose="02040503050406030204" pitchFamily="18" charset="0"/>
                        </a:rPr>
                        <m:t>𝐹</m:t>
                      </m:r>
                      <m:r>
                        <a:rPr lang="es-419" sz="2800" i="1">
                          <a:latin typeface="Cambria Math" panose="02040503050406030204" pitchFamily="18" charset="0"/>
                        </a:rPr>
                        <m:t>=28000∙13</m:t>
                      </m:r>
                      <m:r>
                        <a:rPr lang="es-419" sz="2800">
                          <a:latin typeface="Cambria Math" panose="02040503050406030204" pitchFamily="18" charset="0"/>
                        </a:rPr>
                        <m:t>→</m:t>
                      </m:r>
                      <m:r>
                        <a:rPr lang="es-419" sz="2800" b="1" i="1">
                          <a:latin typeface="Cambria Math" panose="02040503050406030204" pitchFamily="18" charset="0"/>
                        </a:rPr>
                        <m:t>𝑭</m:t>
                      </m:r>
                      <m:r>
                        <a:rPr lang="es-419" sz="2800" b="1" i="1">
                          <a:latin typeface="Cambria Math" panose="02040503050406030204" pitchFamily="18" charset="0"/>
                        </a:rPr>
                        <m:t>=</m:t>
                      </m:r>
                      <m:r>
                        <a:rPr lang="es-419" sz="2800" b="1" i="1" smtClean="0">
                          <a:latin typeface="Cambria Math" panose="02040503050406030204" pitchFamily="18" charset="0"/>
                        </a:rPr>
                        <m:t>𝟑𝟔𝟒</m:t>
                      </m:r>
                      <m:r>
                        <a:rPr lang="es-419" sz="2800" b="1" i="1">
                          <a:latin typeface="Cambria Math" panose="02040503050406030204" pitchFamily="18" charset="0"/>
                        </a:rPr>
                        <m:t>𝟎𝟎𝟎</m:t>
                      </m:r>
                      <m:r>
                        <a:rPr lang="es-419" sz="2800" b="1" i="1" smtClean="0">
                          <a:latin typeface="Cambria Math" panose="02040503050406030204" pitchFamily="18" charset="0"/>
                        </a:rPr>
                        <m:t> </m:t>
                      </m:r>
                      <m:r>
                        <a:rPr lang="es-419" sz="2800" b="1" i="1" smtClean="0">
                          <a:latin typeface="Cambria Math" panose="02040503050406030204" pitchFamily="18" charset="0"/>
                        </a:rPr>
                        <m:t>𝑵</m:t>
                      </m:r>
                    </m:oMath>
                  </m:oMathPara>
                </a14:m>
                <a:endParaRPr lang="es-PE" sz="2800" b="1" dirty="0"/>
              </a:p>
            </p:txBody>
          </p:sp>
        </mc:Choice>
        <mc:Fallback xmlns="">
          <p:sp>
            <p:nvSpPr>
              <p:cNvPr id="8" name="CuadroTexto 7">
                <a:extLst>
                  <a:ext uri="{FF2B5EF4-FFF2-40B4-BE49-F238E27FC236}">
                    <a16:creationId xmlns:a16="http://schemas.microsoft.com/office/drawing/2014/main" id="{9E55FFFF-37D4-E172-FCF0-C78FC33E2080}"/>
                  </a:ext>
                </a:extLst>
              </p:cNvPr>
              <p:cNvSpPr txBox="1">
                <a:spLocks noRot="1" noChangeAspect="1" noMove="1" noResize="1" noEditPoints="1" noAdjustHandles="1" noChangeArrowheads="1" noChangeShapeType="1" noTextEdit="1"/>
              </p:cNvSpPr>
              <p:nvPr/>
            </p:nvSpPr>
            <p:spPr>
              <a:xfrm>
                <a:off x="434091" y="5180822"/>
                <a:ext cx="8009694" cy="523220"/>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110541D-5202-611A-C7FD-13A7D5A84002}"/>
                  </a:ext>
                </a:extLst>
              </p:cNvPr>
              <p:cNvSpPr txBox="1"/>
              <p:nvPr/>
            </p:nvSpPr>
            <p:spPr>
              <a:xfrm>
                <a:off x="848496" y="4497415"/>
                <a:ext cx="2520779" cy="523220"/>
              </a:xfrm>
              <a:prstGeom prst="rect">
                <a:avLst/>
              </a:prstGeom>
              <a:noFill/>
            </p:spPr>
            <p:txBody>
              <a:bodyPr wrap="square">
                <a:spAutoFit/>
              </a:bodyPr>
              <a:lstStyle/>
              <a:p>
                <a14:m>
                  <m:oMath xmlns:m="http://schemas.openxmlformats.org/officeDocument/2006/math">
                    <m:r>
                      <a:rPr lang="es-419" sz="2800" b="0" i="1" smtClean="0">
                        <a:latin typeface="Cambria Math" panose="02040503050406030204" pitchFamily="18" charset="0"/>
                      </a:rPr>
                      <m:t>𝑚</m:t>
                    </m:r>
                    <m:r>
                      <a:rPr lang="es-419" sz="2800" b="0" i="1" smtClean="0">
                        <a:latin typeface="Cambria Math" panose="02040503050406030204" pitchFamily="18" charset="0"/>
                      </a:rPr>
                      <m:t>=28000</m:t>
                    </m:r>
                  </m:oMath>
                </a14:m>
                <a:r>
                  <a:rPr lang="es-PE" sz="2800" dirty="0"/>
                  <a:t> kg</a:t>
                </a:r>
              </a:p>
            </p:txBody>
          </p:sp>
        </mc:Choice>
        <mc:Fallback xmlns="">
          <p:sp>
            <p:nvSpPr>
              <p:cNvPr id="10" name="CuadroTexto 9">
                <a:extLst>
                  <a:ext uri="{FF2B5EF4-FFF2-40B4-BE49-F238E27FC236}">
                    <a16:creationId xmlns:a16="http://schemas.microsoft.com/office/drawing/2014/main" id="{8110541D-5202-611A-C7FD-13A7D5A84002}"/>
                  </a:ext>
                </a:extLst>
              </p:cNvPr>
              <p:cNvSpPr txBox="1">
                <a:spLocks noRot="1" noChangeAspect="1" noMove="1" noResize="1" noEditPoints="1" noAdjustHandles="1" noChangeArrowheads="1" noChangeShapeType="1" noTextEdit="1"/>
              </p:cNvSpPr>
              <p:nvPr/>
            </p:nvSpPr>
            <p:spPr>
              <a:xfrm>
                <a:off x="848496" y="4497415"/>
                <a:ext cx="2520779" cy="523220"/>
              </a:xfrm>
              <a:prstGeom prst="rect">
                <a:avLst/>
              </a:prstGeom>
              <a:blipFill>
                <a:blip r:embed="rId4"/>
                <a:stretch>
                  <a:fillRect t="-12791" b="-31395"/>
                </a:stretch>
              </a:blipFill>
            </p:spPr>
            <p:txBody>
              <a:bodyPr/>
              <a:lstStyle/>
              <a:p>
                <a:r>
                  <a:rPr lang="es-PE">
                    <a:noFill/>
                  </a:rPr>
                  <a:t> </a:t>
                </a:r>
              </a:p>
            </p:txBody>
          </p:sp>
        </mc:Fallback>
      </mc:AlternateContent>
    </p:spTree>
    <p:extLst>
      <p:ext uri="{BB962C8B-B14F-4D97-AF65-F5344CB8AC3E}">
        <p14:creationId xmlns:p14="http://schemas.microsoft.com/office/powerpoint/2010/main" val="397895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FDE7B0A-8D59-F7F1-27FF-90E617F320E0}"/>
              </a:ext>
            </a:extLst>
          </p:cNvPr>
          <p:cNvSpPr>
            <a:spLocks noGrp="1"/>
          </p:cNvSpPr>
          <p:nvPr>
            <p:ph type="sldNum" sz="quarter" idx="12"/>
          </p:nvPr>
        </p:nvSpPr>
        <p:spPr/>
        <p:txBody>
          <a:bodyPr/>
          <a:lstStyle/>
          <a:p>
            <a:fld id="{18855385-B284-EA4F-9974-7221177F7666}" type="slidenum">
              <a:rPr lang="es-ES_tradnl" smtClean="0"/>
              <a:t>11</a:t>
            </a:fld>
            <a:endParaRPr lang="es-ES_tradnl"/>
          </a:p>
        </p:txBody>
      </p:sp>
      <p:sp>
        <p:nvSpPr>
          <p:cNvPr id="5" name="CuadroTexto 4">
            <a:extLst>
              <a:ext uri="{FF2B5EF4-FFF2-40B4-BE49-F238E27FC236}">
                <a16:creationId xmlns:a16="http://schemas.microsoft.com/office/drawing/2014/main" id="{CFF69F54-3800-8B3B-1E3C-E33F948E0139}"/>
              </a:ext>
            </a:extLst>
          </p:cNvPr>
          <p:cNvSpPr txBox="1"/>
          <p:nvPr/>
        </p:nvSpPr>
        <p:spPr>
          <a:xfrm>
            <a:off x="711245" y="1652700"/>
            <a:ext cx="2131277" cy="523220"/>
          </a:xfrm>
          <a:prstGeom prst="rect">
            <a:avLst/>
          </a:prstGeom>
          <a:noFill/>
        </p:spPr>
        <p:txBody>
          <a:bodyPr wrap="square">
            <a:spAutoFit/>
          </a:bodyPr>
          <a:lstStyle/>
          <a:p>
            <a:r>
              <a:rPr lang="es-PE" altLang="es-PE" sz="2800" b="1" dirty="0">
                <a:solidFill>
                  <a:srgbClr val="FF0000"/>
                </a:solidFill>
                <a:cs typeface="Arial" panose="020B0604020202020204" pitchFamily="34" charset="0"/>
              </a:rPr>
              <a:t>Actividad 1:</a:t>
            </a:r>
            <a:endParaRPr lang="es-PE" sz="2800" b="1" dirty="0">
              <a:solidFill>
                <a:srgbClr val="FF0000"/>
              </a:solidFill>
            </a:endParaRPr>
          </a:p>
        </p:txBody>
      </p:sp>
      <p:sp>
        <p:nvSpPr>
          <p:cNvPr id="6" name="CuadroTexto 5">
            <a:extLst>
              <a:ext uri="{FF2B5EF4-FFF2-40B4-BE49-F238E27FC236}">
                <a16:creationId xmlns:a16="http://schemas.microsoft.com/office/drawing/2014/main" id="{1E196E66-74F7-8C8D-6D49-A55A3619BB25}"/>
              </a:ext>
            </a:extLst>
          </p:cNvPr>
          <p:cNvSpPr txBox="1"/>
          <p:nvPr/>
        </p:nvSpPr>
        <p:spPr>
          <a:xfrm>
            <a:off x="711245" y="2305615"/>
            <a:ext cx="5033619" cy="2246769"/>
          </a:xfrm>
          <a:prstGeom prst="rect">
            <a:avLst/>
          </a:prstGeom>
          <a:noFill/>
        </p:spPr>
        <p:txBody>
          <a:bodyPr wrap="square">
            <a:spAutoFit/>
          </a:bodyPr>
          <a:lstStyle/>
          <a:p>
            <a:r>
              <a:rPr lang="es-419" sz="2800" b="1" spc="-5" dirty="0">
                <a:solidFill>
                  <a:srgbClr val="1F497C"/>
                </a:solidFill>
                <a:latin typeface="Calibri"/>
                <a:cs typeface="Calibri"/>
              </a:rPr>
              <a:t>La erupción de un volcán produjo un lanzamiento de 800 kg de magma con una fuerza de 12000 N. Hallar la aceleración de salida del magma. </a:t>
            </a:r>
            <a:endParaRPr lang="es-PE" sz="2800" b="1" dirty="0"/>
          </a:p>
        </p:txBody>
      </p:sp>
      <p:pic>
        <p:nvPicPr>
          <p:cNvPr id="4100" name="Picture 4" descr="Volcán de Fuego - Wikipedia, la enciclopedia libre">
            <a:extLst>
              <a:ext uri="{FF2B5EF4-FFF2-40B4-BE49-F238E27FC236}">
                <a16:creationId xmlns:a16="http://schemas.microsoft.com/office/drawing/2014/main" id="{52DE13E0-70E9-711B-83A2-3A190902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618" y="2414471"/>
            <a:ext cx="4390196" cy="292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30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18855385-B284-EA4F-9974-7221177F7666}" type="slidenum">
              <a:rPr lang="es-ES_tradnl" smtClean="0"/>
              <a:t>12</a:t>
            </a:fld>
            <a:endParaRPr lang="es-ES_tradnl"/>
          </a:p>
        </p:txBody>
      </p:sp>
      <p:pic>
        <p:nvPicPr>
          <p:cNvPr id="5" name="Imagen 4"/>
          <p:cNvPicPr>
            <a:picLocks noChangeAspect="1"/>
          </p:cNvPicPr>
          <p:nvPr/>
        </p:nvPicPr>
        <p:blipFill>
          <a:blip r:embed="rId2"/>
          <a:stretch>
            <a:fillRect/>
          </a:stretch>
        </p:blipFill>
        <p:spPr>
          <a:xfrm>
            <a:off x="426144" y="2388358"/>
            <a:ext cx="3531708" cy="3548418"/>
          </a:xfrm>
          <a:prstGeom prst="rect">
            <a:avLst/>
          </a:prstGeom>
        </p:spPr>
      </p:pic>
      <p:sp>
        <p:nvSpPr>
          <p:cNvPr id="6" name="CuadroTexto 5"/>
          <p:cNvSpPr txBox="1"/>
          <p:nvPr/>
        </p:nvSpPr>
        <p:spPr>
          <a:xfrm>
            <a:off x="426144" y="1705969"/>
            <a:ext cx="3213572" cy="430887"/>
          </a:xfrm>
          <a:prstGeom prst="rect">
            <a:avLst/>
          </a:prstGeom>
          <a:noFill/>
        </p:spPr>
        <p:txBody>
          <a:bodyPr wrap="none" rtlCol="0">
            <a:spAutoFit/>
          </a:bodyPr>
          <a:lstStyle/>
          <a:p>
            <a:r>
              <a:rPr lang="es-ES" sz="2200" b="1" dirty="0">
                <a:effectLst>
                  <a:outerShdw blurRad="38100" dist="38100" dir="2700000" algn="tl">
                    <a:srgbClr val="000000">
                      <a:alpha val="43137"/>
                    </a:srgbClr>
                  </a:outerShdw>
                </a:effectLst>
              </a:rPr>
              <a:t>Fuerza de fricción cinética</a:t>
            </a:r>
            <a:endParaRPr lang="en-US" sz="2200" b="1" dirty="0">
              <a:effectLst>
                <a:outerShdw blurRad="38100" dist="38100" dir="2700000" algn="tl">
                  <a:srgbClr val="000000">
                    <a:alpha val="43137"/>
                  </a:srgbClr>
                </a:outerShdw>
              </a:effectLst>
            </a:endParaRPr>
          </a:p>
        </p:txBody>
      </p:sp>
      <p:sp>
        <p:nvSpPr>
          <p:cNvPr id="8" name="Rectángulo 7"/>
          <p:cNvSpPr/>
          <p:nvPr/>
        </p:nvSpPr>
        <p:spPr>
          <a:xfrm>
            <a:off x="3157183" y="4710950"/>
            <a:ext cx="3002634" cy="1631216"/>
          </a:xfrm>
          <a:prstGeom prst="rect">
            <a:avLst/>
          </a:prstGeom>
        </p:spPr>
        <p:txBody>
          <a:bodyPr wrap="square">
            <a:spAutoFit/>
          </a:bodyPr>
          <a:lstStyle/>
          <a:p>
            <a:r>
              <a:rPr lang="es-ES" sz="2000" b="1" dirty="0">
                <a:solidFill>
                  <a:srgbClr val="002060"/>
                </a:solidFill>
              </a:rPr>
              <a:t>La  fricción cinética se orienta a lo largo de las superficies en contacto y se opone al sentido movimiento del cuerpo.</a:t>
            </a:r>
          </a:p>
        </p:txBody>
      </p:sp>
      <p:pic>
        <p:nvPicPr>
          <p:cNvPr id="9" name="Imagen 8"/>
          <p:cNvPicPr>
            <a:picLocks noChangeAspect="1"/>
          </p:cNvPicPr>
          <p:nvPr/>
        </p:nvPicPr>
        <p:blipFill>
          <a:blip r:embed="rId3"/>
          <a:stretch>
            <a:fillRect/>
          </a:stretch>
        </p:blipFill>
        <p:spPr>
          <a:xfrm>
            <a:off x="6692079" y="2352299"/>
            <a:ext cx="3765294" cy="2433203"/>
          </a:xfrm>
          <a:prstGeom prst="rect">
            <a:avLst/>
          </a:prstGeom>
        </p:spPr>
      </p:pic>
      <p:sp>
        <p:nvSpPr>
          <p:cNvPr id="10" name="CuadroTexto 9"/>
          <p:cNvSpPr txBox="1"/>
          <p:nvPr/>
        </p:nvSpPr>
        <p:spPr>
          <a:xfrm>
            <a:off x="6695266" y="1705968"/>
            <a:ext cx="3218189" cy="430887"/>
          </a:xfrm>
          <a:prstGeom prst="rect">
            <a:avLst/>
          </a:prstGeom>
          <a:noFill/>
        </p:spPr>
        <p:txBody>
          <a:bodyPr wrap="none" rtlCol="0">
            <a:spAutoFit/>
          </a:bodyPr>
          <a:lstStyle/>
          <a:p>
            <a:r>
              <a:rPr lang="es-ES" sz="2200" b="1" dirty="0">
                <a:effectLst>
                  <a:outerShdw blurRad="38100" dist="38100" dir="2700000" algn="tl">
                    <a:srgbClr val="000000">
                      <a:alpha val="43137"/>
                    </a:srgbClr>
                  </a:outerShdw>
                </a:effectLst>
              </a:rPr>
              <a:t>Fuerza de fricción estática</a:t>
            </a:r>
            <a:endParaRPr lang="en-US" sz="2200" b="1" dirty="0">
              <a:effectLst>
                <a:outerShdw blurRad="38100" dist="38100" dir="2700000" algn="tl">
                  <a:srgbClr val="000000">
                    <a:alpha val="43137"/>
                  </a:srgbClr>
                </a:outerShdw>
              </a:effectLst>
            </a:endParaRPr>
          </a:p>
        </p:txBody>
      </p:sp>
      <p:sp>
        <p:nvSpPr>
          <p:cNvPr id="11" name="Rectángulo 10"/>
          <p:cNvSpPr/>
          <p:nvPr/>
        </p:nvSpPr>
        <p:spPr>
          <a:xfrm>
            <a:off x="6591669" y="4828418"/>
            <a:ext cx="4598373" cy="1015663"/>
          </a:xfrm>
          <a:prstGeom prst="rect">
            <a:avLst/>
          </a:prstGeom>
        </p:spPr>
        <p:txBody>
          <a:bodyPr wrap="square">
            <a:spAutoFit/>
          </a:bodyPr>
          <a:lstStyle/>
          <a:p>
            <a:r>
              <a:rPr lang="es-ES" sz="2000" b="1" dirty="0">
                <a:solidFill>
                  <a:srgbClr val="002060"/>
                </a:solidFill>
              </a:rPr>
              <a:t>La fricción estática se orienta a lo largo de las superficies en contacto y su  sentido es tal que evita el deslizamiento.</a:t>
            </a:r>
          </a:p>
        </p:txBody>
      </p:sp>
      <p:sp>
        <p:nvSpPr>
          <p:cNvPr id="2" name="CuadroTexto 1">
            <a:extLst>
              <a:ext uri="{FF2B5EF4-FFF2-40B4-BE49-F238E27FC236}">
                <a16:creationId xmlns:a16="http://schemas.microsoft.com/office/drawing/2014/main" id="{8517FAE8-8869-D5E7-18D5-549E48CCBA8A}"/>
              </a:ext>
            </a:extLst>
          </p:cNvPr>
          <p:cNvSpPr txBox="1"/>
          <p:nvPr/>
        </p:nvSpPr>
        <p:spPr>
          <a:xfrm>
            <a:off x="3378869" y="427812"/>
            <a:ext cx="4179349" cy="707886"/>
          </a:xfrm>
          <a:prstGeom prst="rect">
            <a:avLst/>
          </a:prstGeom>
          <a:noFill/>
        </p:spPr>
        <p:txBody>
          <a:bodyPr wrap="none" rtlCol="0">
            <a:spAutoFit/>
          </a:bodyPr>
          <a:lstStyle/>
          <a:p>
            <a:r>
              <a:rPr lang="es-ES" sz="4000" b="1" dirty="0">
                <a:solidFill>
                  <a:srgbClr val="0070C0"/>
                </a:solidFill>
              </a:rPr>
              <a:t>Fuerzas de fricción</a:t>
            </a:r>
            <a:endParaRPr lang="en-US" sz="4000" b="1" dirty="0">
              <a:solidFill>
                <a:srgbClr val="0070C0"/>
              </a:solidFill>
            </a:endParaRPr>
          </a:p>
        </p:txBody>
      </p:sp>
    </p:spTree>
    <p:extLst>
      <p:ext uri="{BB962C8B-B14F-4D97-AF65-F5344CB8AC3E}">
        <p14:creationId xmlns:p14="http://schemas.microsoft.com/office/powerpoint/2010/main" val="162417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18855385-B284-EA4F-9974-7221177F7666}" type="slidenum">
              <a:rPr lang="es-ES_tradnl" smtClean="0"/>
              <a:t>13</a:t>
            </a:fld>
            <a:endParaRPr lang="es-ES_tradnl"/>
          </a:p>
        </p:txBody>
      </p:sp>
      <p:pic>
        <p:nvPicPr>
          <p:cNvPr id="5" name="Imagen 4"/>
          <p:cNvPicPr>
            <a:picLocks noChangeAspect="1"/>
          </p:cNvPicPr>
          <p:nvPr/>
        </p:nvPicPr>
        <p:blipFill>
          <a:blip r:embed="rId2"/>
          <a:stretch>
            <a:fillRect/>
          </a:stretch>
        </p:blipFill>
        <p:spPr>
          <a:xfrm>
            <a:off x="1899332" y="3232371"/>
            <a:ext cx="7539789" cy="1327378"/>
          </a:xfrm>
          <a:prstGeom prst="rect">
            <a:avLst/>
          </a:prstGeom>
        </p:spPr>
      </p:pic>
      <p:sp>
        <p:nvSpPr>
          <p:cNvPr id="6" name="Rectángulo 5"/>
          <p:cNvSpPr/>
          <p:nvPr/>
        </p:nvSpPr>
        <p:spPr>
          <a:xfrm>
            <a:off x="368969" y="1390160"/>
            <a:ext cx="11213431" cy="1815882"/>
          </a:xfrm>
          <a:prstGeom prst="rect">
            <a:avLst/>
          </a:prstGeom>
        </p:spPr>
        <p:txBody>
          <a:bodyPr wrap="square">
            <a:spAutoFit/>
          </a:bodyPr>
          <a:lstStyle/>
          <a:p>
            <a:r>
              <a:rPr lang="es-ES" sz="2800" b="1" spc="-5" dirty="0">
                <a:solidFill>
                  <a:srgbClr val="1F497C"/>
                </a:solidFill>
                <a:latin typeface="Calibri"/>
                <a:cs typeface="Calibri"/>
              </a:rPr>
              <a:t>Un bloque con una masa de 5 kg se jala sobre una mesa con una fuerza de 10 N aplicada por una cuerda atada al extremo delantero del bloque. La mesa ejerce una fuerza de fricción de 2 N sobre el bloque. Calcular la aceleración del bloque.</a:t>
            </a:r>
          </a:p>
        </p:txBody>
      </p:sp>
      <mc:AlternateContent xmlns:mc="http://schemas.openxmlformats.org/markup-compatibility/2006" xmlns:a14="http://schemas.microsoft.com/office/drawing/2010/main">
        <mc:Choice Requires="a14">
          <p:sp>
            <p:nvSpPr>
              <p:cNvPr id="7" name="CuadroTexto 6"/>
              <p:cNvSpPr txBox="1"/>
              <p:nvPr/>
            </p:nvSpPr>
            <p:spPr>
              <a:xfrm>
                <a:off x="1411467" y="4622766"/>
                <a:ext cx="2394415" cy="894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r>
                        <a:rPr lang="es-ES" sz="2400" b="0" i="1" smtClean="0">
                          <a:latin typeface="Cambria Math" panose="02040503050406030204" pitchFamily="18" charset="0"/>
                        </a:rPr>
                        <m:t>=</m:t>
                      </m:r>
                      <m:nary>
                        <m:naryPr>
                          <m:chr m:val="∑"/>
                          <m:subHide m:val="on"/>
                          <m:supHide m:val="on"/>
                          <m:ctrlPr>
                            <a:rPr lang="es-ES" sz="2400" i="1">
                              <a:latin typeface="Cambria Math" panose="02040503050406030204" pitchFamily="18" charset="0"/>
                            </a:rPr>
                          </m:ctrlPr>
                        </m:naryPr>
                        <m:sub/>
                        <m:sup/>
                        <m:e>
                          <m:sSub>
                            <m:sSubPr>
                              <m:ctrlPr>
                                <a:rPr lang="es-ES" sz="2400" i="1">
                                  <a:latin typeface="Cambria Math" panose="02040503050406030204" pitchFamily="18" charset="0"/>
                                </a:rPr>
                              </m:ctrlPr>
                            </m:sSubPr>
                            <m:e>
                              <m:r>
                                <a:rPr lang="es-ES" sz="2400" i="1">
                                  <a:latin typeface="Cambria Math" panose="02040503050406030204" pitchFamily="18" charset="0"/>
                                </a:rPr>
                                <m:t>𝐹</m:t>
                              </m:r>
                            </m:e>
                            <m:sub>
                              <m:r>
                                <a:rPr lang="es-419" sz="2400" b="0" i="1" smtClean="0">
                                  <a:latin typeface="Cambria Math" panose="02040503050406030204" pitchFamily="18" charset="0"/>
                                </a:rPr>
                                <m:t>𝑥</m:t>
                              </m:r>
                            </m:sub>
                          </m:sSub>
                        </m:e>
                      </m:nary>
                    </m:oMath>
                  </m:oMathPara>
                </a14:m>
                <a:endParaRPr lang="en-US" sz="24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411467" y="4622766"/>
                <a:ext cx="2394415" cy="894347"/>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666790" y="5477427"/>
                <a:ext cx="25082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r>
                        <a:rPr lang="es-ES" sz="2400" b="0" i="1" smtClean="0">
                          <a:latin typeface="Cambria Math" panose="02040503050406030204" pitchFamily="18" charset="0"/>
                        </a:rPr>
                        <m:t>=10</m:t>
                      </m:r>
                      <m:r>
                        <a:rPr lang="es-ES" sz="2400" b="0" i="1" smtClean="0">
                          <a:latin typeface="Cambria Math" panose="02040503050406030204" pitchFamily="18" charset="0"/>
                        </a:rPr>
                        <m:t>𝑁</m:t>
                      </m:r>
                      <m:r>
                        <a:rPr lang="es-ES" sz="2400" b="0" i="1" smtClean="0">
                          <a:latin typeface="Cambria Math" panose="02040503050406030204" pitchFamily="18" charset="0"/>
                        </a:rPr>
                        <m:t>−2</m:t>
                      </m:r>
                      <m:r>
                        <a:rPr lang="es-ES" sz="2400" b="0" i="1" smtClean="0">
                          <a:latin typeface="Cambria Math" panose="02040503050406030204" pitchFamily="18" charset="0"/>
                        </a:rPr>
                        <m:t>𝑁</m:t>
                      </m:r>
                    </m:oMath>
                  </m:oMathPara>
                </a14:m>
                <a:endParaRPr lang="en-US" sz="24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666790" y="5477427"/>
                <a:ext cx="2508251" cy="369332"/>
              </a:xfrm>
              <a:prstGeom prst="rect">
                <a:avLst/>
              </a:prstGeom>
              <a:blipFill>
                <a:blip r:embed="rId4"/>
                <a:stretch>
                  <a:fillRect l="-1942" r="-1942" b="-1500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1653386" y="6081813"/>
                <a:ext cx="16135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𝑭</m:t>
                          </m:r>
                        </m:e>
                        <m:sub>
                          <m:r>
                            <a:rPr lang="es-ES" sz="2400" b="1" i="1" smtClean="0">
                              <a:latin typeface="Cambria Math" panose="02040503050406030204" pitchFamily="18" charset="0"/>
                            </a:rPr>
                            <m:t>𝒏𝒆𝒕𝒂</m:t>
                          </m:r>
                        </m:sub>
                      </m:sSub>
                      <m:r>
                        <a:rPr lang="es-ES" sz="2400" b="1" i="1" smtClean="0">
                          <a:latin typeface="Cambria Math" panose="02040503050406030204" pitchFamily="18" charset="0"/>
                        </a:rPr>
                        <m:t>=</m:t>
                      </m:r>
                      <m:r>
                        <a:rPr lang="es-ES" sz="2400" b="1" i="1" smtClean="0">
                          <a:latin typeface="Cambria Math" panose="02040503050406030204" pitchFamily="18" charset="0"/>
                        </a:rPr>
                        <m:t>𝟖</m:t>
                      </m:r>
                      <m:r>
                        <a:rPr lang="es-ES" sz="2400" b="1" i="1" smtClean="0">
                          <a:latin typeface="Cambria Math" panose="02040503050406030204" pitchFamily="18" charset="0"/>
                        </a:rPr>
                        <m:t>𝑵</m:t>
                      </m:r>
                    </m:oMath>
                  </m:oMathPara>
                </a14:m>
                <a:endParaRPr lang="en-US" sz="2400" b="1" dirty="0"/>
              </a:p>
            </p:txBody>
          </p:sp>
        </mc:Choice>
        <mc:Fallback xmlns="">
          <p:sp>
            <p:nvSpPr>
              <p:cNvPr id="9" name="CuadroTexto 8"/>
              <p:cNvSpPr txBox="1">
                <a:spLocks noRot="1" noChangeAspect="1" noMove="1" noResize="1" noEditPoints="1" noAdjustHandles="1" noChangeArrowheads="1" noChangeShapeType="1" noTextEdit="1"/>
              </p:cNvSpPr>
              <p:nvPr/>
            </p:nvSpPr>
            <p:spPr>
              <a:xfrm>
                <a:off x="1653386" y="6081813"/>
                <a:ext cx="1613582" cy="369332"/>
              </a:xfrm>
              <a:prstGeom prst="rect">
                <a:avLst/>
              </a:prstGeom>
              <a:blipFill>
                <a:blip r:embed="rId5"/>
                <a:stretch>
                  <a:fillRect l="-3396" r="-3774" b="-15000"/>
                </a:stretch>
              </a:blipFill>
            </p:spPr>
            <p:txBody>
              <a:bodyPr/>
              <a:lstStyle/>
              <a:p>
                <a:r>
                  <a:rPr lang="es-PE">
                    <a:noFill/>
                  </a:rPr>
                  <a:t> </a:t>
                </a:r>
              </a:p>
            </p:txBody>
          </p:sp>
        </mc:Fallback>
      </mc:AlternateContent>
      <p:sp>
        <p:nvSpPr>
          <p:cNvPr id="10" name="CuadroTexto 9"/>
          <p:cNvSpPr txBox="1"/>
          <p:nvPr/>
        </p:nvSpPr>
        <p:spPr>
          <a:xfrm>
            <a:off x="3322780" y="6008243"/>
            <a:ext cx="2143279" cy="461665"/>
          </a:xfrm>
          <a:prstGeom prst="rect">
            <a:avLst/>
          </a:prstGeom>
          <a:noFill/>
        </p:spPr>
        <p:txBody>
          <a:bodyPr wrap="none" rtlCol="0">
            <a:spAutoFit/>
          </a:bodyPr>
          <a:lstStyle/>
          <a:p>
            <a:r>
              <a:rPr lang="es-ES" sz="2400" i="1" dirty="0"/>
              <a:t>hacia la derecha</a:t>
            </a:r>
            <a:endParaRPr lang="en-US" sz="2400" i="1" dirty="0"/>
          </a:p>
        </p:txBody>
      </p:sp>
      <mc:AlternateContent xmlns:mc="http://schemas.openxmlformats.org/markup-compatibility/2006" xmlns:a14="http://schemas.microsoft.com/office/drawing/2010/main">
        <mc:Choice Requires="a14">
          <p:sp>
            <p:nvSpPr>
              <p:cNvPr id="11" name="CuadroTexto 10"/>
              <p:cNvSpPr txBox="1"/>
              <p:nvPr/>
            </p:nvSpPr>
            <p:spPr>
              <a:xfrm>
                <a:off x="6256386" y="4785038"/>
                <a:ext cx="1344407"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𝑎</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num>
                        <m:den>
                          <m:r>
                            <a:rPr lang="es-ES" sz="2400" b="0" i="1" smtClean="0">
                              <a:latin typeface="Cambria Math" panose="02040503050406030204" pitchFamily="18" charset="0"/>
                            </a:rPr>
                            <m:t>𝑚</m:t>
                          </m:r>
                        </m:den>
                      </m:f>
                    </m:oMath>
                  </m:oMathPara>
                </a14:m>
                <a:endParaRPr lang="en-US" sz="2400"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6256386" y="4785038"/>
                <a:ext cx="1344407" cy="691471"/>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6256386" y="5722739"/>
                <a:ext cx="2813591" cy="7586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𝑎</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8</m:t>
                          </m:r>
                          <m:r>
                            <a:rPr lang="es-ES" sz="2400" b="0" i="1" smtClean="0">
                              <a:latin typeface="Cambria Math" panose="02040503050406030204" pitchFamily="18" charset="0"/>
                            </a:rPr>
                            <m:t>𝑁</m:t>
                          </m:r>
                        </m:num>
                        <m:den>
                          <m:r>
                            <a:rPr lang="es-ES" sz="2400" b="0" i="1" smtClean="0">
                              <a:latin typeface="Cambria Math" panose="02040503050406030204" pitchFamily="18" charset="0"/>
                            </a:rPr>
                            <m:t>5</m:t>
                          </m:r>
                          <m:r>
                            <a:rPr lang="es-ES" sz="2400" b="0" i="1" smtClean="0">
                              <a:latin typeface="Cambria Math" panose="02040503050406030204" pitchFamily="18" charset="0"/>
                            </a:rPr>
                            <m:t>𝑘𝑔</m:t>
                          </m:r>
                        </m:den>
                      </m:f>
                      <m:r>
                        <a:rPr lang="es-ES" sz="2400" b="0" i="1" smtClean="0">
                          <a:latin typeface="Cambria Math" panose="02040503050406030204" pitchFamily="18" charset="0"/>
                        </a:rPr>
                        <m:t>=</m:t>
                      </m:r>
                      <m:r>
                        <a:rPr lang="es-ES" sz="2400" b="1" i="1" smtClean="0">
                          <a:latin typeface="Cambria Math" panose="02040503050406030204" pitchFamily="18" charset="0"/>
                        </a:rPr>
                        <m:t>𝟏</m:t>
                      </m:r>
                      <m:r>
                        <a:rPr lang="es-ES" sz="2400" b="1" i="1" smtClean="0">
                          <a:latin typeface="Cambria Math" panose="02040503050406030204" pitchFamily="18" charset="0"/>
                        </a:rPr>
                        <m:t>.</m:t>
                      </m:r>
                      <m:r>
                        <a:rPr lang="es-ES" sz="2400" b="1" i="1" smtClean="0">
                          <a:latin typeface="Cambria Math" panose="02040503050406030204" pitchFamily="18" charset="0"/>
                        </a:rPr>
                        <m:t>𝟔</m:t>
                      </m:r>
                      <m:r>
                        <a:rPr lang="es-ES" sz="2400" b="1" i="1" smtClean="0">
                          <a:latin typeface="Cambria Math" panose="02040503050406030204" pitchFamily="18" charset="0"/>
                        </a:rPr>
                        <m:t>𝒎</m:t>
                      </m:r>
                      <m:r>
                        <m:rPr>
                          <m:lit/>
                        </m:rP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𝒔</m:t>
                          </m:r>
                        </m:e>
                        <m:sup>
                          <m:r>
                            <a:rPr lang="es-ES" sz="2400" b="1" i="1" smtClean="0">
                              <a:latin typeface="Cambria Math" panose="02040503050406030204" pitchFamily="18" charset="0"/>
                            </a:rPr>
                            <m:t>𝟐</m:t>
                          </m:r>
                        </m:sup>
                      </m:sSup>
                    </m:oMath>
                  </m:oMathPara>
                </a14:m>
                <a:endParaRPr lang="en-US" sz="2400" b="1"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6256386" y="5722739"/>
                <a:ext cx="2813591" cy="758669"/>
              </a:xfrm>
              <a:prstGeom prst="rect">
                <a:avLst/>
              </a:prstGeom>
              <a:blipFill>
                <a:blip r:embed="rId7"/>
                <a:stretch>
                  <a:fillRect/>
                </a:stretch>
              </a:blipFill>
            </p:spPr>
            <p:txBody>
              <a:bodyPr/>
              <a:lstStyle/>
              <a:p>
                <a:r>
                  <a:rPr lang="es-PE">
                    <a:noFill/>
                  </a:rPr>
                  <a:t> </a:t>
                </a:r>
              </a:p>
            </p:txBody>
          </p:sp>
        </mc:Fallback>
      </mc:AlternateContent>
      <p:sp>
        <p:nvSpPr>
          <p:cNvPr id="13" name="CuadroTexto 12"/>
          <p:cNvSpPr txBox="1"/>
          <p:nvPr/>
        </p:nvSpPr>
        <p:spPr>
          <a:xfrm>
            <a:off x="9148721" y="5855878"/>
            <a:ext cx="2143279" cy="461665"/>
          </a:xfrm>
          <a:prstGeom prst="rect">
            <a:avLst/>
          </a:prstGeom>
          <a:noFill/>
        </p:spPr>
        <p:txBody>
          <a:bodyPr wrap="none" rtlCol="0">
            <a:spAutoFit/>
          </a:bodyPr>
          <a:lstStyle/>
          <a:p>
            <a:r>
              <a:rPr lang="es-ES" sz="2400" i="1" dirty="0"/>
              <a:t>hacia la derecha</a:t>
            </a:r>
            <a:endParaRPr lang="en-US" sz="2400" i="1" dirty="0"/>
          </a:p>
        </p:txBody>
      </p:sp>
      <p:sp>
        <p:nvSpPr>
          <p:cNvPr id="2" name="CuadroTexto 1">
            <a:extLst>
              <a:ext uri="{FF2B5EF4-FFF2-40B4-BE49-F238E27FC236}">
                <a16:creationId xmlns:a16="http://schemas.microsoft.com/office/drawing/2014/main" id="{33A6F771-E695-EAC6-07E9-C7D6D492D984}"/>
              </a:ext>
            </a:extLst>
          </p:cNvPr>
          <p:cNvSpPr txBox="1"/>
          <p:nvPr/>
        </p:nvSpPr>
        <p:spPr>
          <a:xfrm>
            <a:off x="1110375" y="660476"/>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2:</a:t>
            </a:r>
            <a:endParaRPr lang="es-PE" sz="2800" b="1" dirty="0">
              <a:solidFill>
                <a:srgbClr val="C00000"/>
              </a:solidFill>
            </a:endParaRPr>
          </a:p>
        </p:txBody>
      </p:sp>
    </p:spTree>
    <p:extLst>
      <p:ext uri="{BB962C8B-B14F-4D97-AF65-F5344CB8AC3E}">
        <p14:creationId xmlns:p14="http://schemas.microsoft.com/office/powerpoint/2010/main" val="175506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18855385-B284-EA4F-9974-7221177F7666}" type="slidenum">
              <a:rPr lang="es-ES_tradnl" smtClean="0"/>
              <a:t>14</a:t>
            </a:fld>
            <a:endParaRPr lang="es-ES_tradnl"/>
          </a:p>
        </p:txBody>
      </p:sp>
      <p:sp>
        <p:nvSpPr>
          <p:cNvPr id="5" name="Rectángulo 4"/>
          <p:cNvSpPr/>
          <p:nvPr/>
        </p:nvSpPr>
        <p:spPr>
          <a:xfrm>
            <a:off x="658631" y="1297388"/>
            <a:ext cx="10163564" cy="2246769"/>
          </a:xfrm>
          <a:prstGeom prst="rect">
            <a:avLst/>
          </a:prstGeom>
        </p:spPr>
        <p:txBody>
          <a:bodyPr wrap="square">
            <a:spAutoFit/>
          </a:bodyPr>
          <a:lstStyle/>
          <a:p>
            <a:r>
              <a:rPr lang="es-ES" sz="2800" b="1" spc="-5" dirty="0">
                <a:solidFill>
                  <a:srgbClr val="1F497C"/>
                </a:solidFill>
                <a:latin typeface="Calibri"/>
                <a:cs typeface="Calibri"/>
              </a:rPr>
              <a:t>Una roca de 8 kg cae desde un acantilado. La roca experimenta una fuerza de 30 N hacia arriba debido a la resistencia del aire</a:t>
            </a:r>
          </a:p>
          <a:p>
            <a:r>
              <a:rPr lang="es-ES" sz="2800" b="1" spc="-5" dirty="0">
                <a:solidFill>
                  <a:srgbClr val="1F497C"/>
                </a:solidFill>
                <a:latin typeface="Calibri"/>
                <a:cs typeface="Calibri"/>
              </a:rPr>
              <a:t>(g = 10 m/s</a:t>
            </a:r>
            <a:r>
              <a:rPr lang="es-ES" sz="2800" b="1" spc="-5" baseline="30000" dirty="0">
                <a:solidFill>
                  <a:srgbClr val="1F497C"/>
                </a:solidFill>
                <a:latin typeface="Calibri"/>
                <a:cs typeface="Calibri"/>
              </a:rPr>
              <a:t>2</a:t>
            </a:r>
            <a:r>
              <a:rPr lang="es-ES" sz="2800" b="1" spc="-5" dirty="0">
                <a:solidFill>
                  <a:srgbClr val="1F497C"/>
                </a:solidFill>
                <a:latin typeface="Calibri"/>
                <a:cs typeface="Calibri"/>
              </a:rPr>
              <a:t>). Determinar:</a:t>
            </a:r>
          </a:p>
          <a:p>
            <a:r>
              <a:rPr lang="es-ES" sz="2200" b="1" dirty="0">
                <a:solidFill>
                  <a:srgbClr val="FF0000"/>
                </a:solidFill>
                <a:latin typeface="Calibri" panose="020F0502020204030204" pitchFamily="34" charset="0"/>
                <a:cs typeface="Calibri" panose="020F0502020204030204" pitchFamily="34" charset="0"/>
              </a:rPr>
              <a:t>a)</a:t>
            </a:r>
            <a:r>
              <a:rPr lang="es-ES" sz="2200" dirty="0">
                <a:latin typeface="Calibri" panose="020F0502020204030204" pitchFamily="34" charset="0"/>
                <a:cs typeface="Calibri" panose="020F0502020204030204" pitchFamily="34" charset="0"/>
              </a:rPr>
              <a:t> </a:t>
            </a:r>
            <a:r>
              <a:rPr lang="es-ES" sz="2800" b="1" spc="-5" dirty="0">
                <a:solidFill>
                  <a:srgbClr val="1F497C"/>
                </a:solidFill>
                <a:latin typeface="Calibri"/>
                <a:cs typeface="Calibri"/>
              </a:rPr>
              <a:t>La fuerza neta que actúa sobre la roca y su dirección.</a:t>
            </a:r>
          </a:p>
          <a:p>
            <a:r>
              <a:rPr lang="es-ES" sz="2200" b="1" dirty="0">
                <a:solidFill>
                  <a:srgbClr val="FF0000"/>
                </a:solidFill>
                <a:latin typeface="Calibri" panose="020F0502020204030204" pitchFamily="34" charset="0"/>
                <a:cs typeface="Calibri" panose="020F0502020204030204" pitchFamily="34" charset="0"/>
              </a:rPr>
              <a:t>b) </a:t>
            </a:r>
            <a:r>
              <a:rPr lang="es-ES" sz="2800" b="1" spc="-5" dirty="0">
                <a:solidFill>
                  <a:srgbClr val="1F497C"/>
                </a:solidFill>
                <a:latin typeface="Calibri"/>
                <a:cs typeface="Calibri"/>
              </a:rPr>
              <a:t>La aceleración que experimenta la roca y su dirección.</a:t>
            </a:r>
          </a:p>
        </p:txBody>
      </p:sp>
      <p:grpSp>
        <p:nvGrpSpPr>
          <p:cNvPr id="3" name="Grupo 2">
            <a:extLst>
              <a:ext uri="{FF2B5EF4-FFF2-40B4-BE49-F238E27FC236}">
                <a16:creationId xmlns:a16="http://schemas.microsoft.com/office/drawing/2014/main" id="{67198722-A886-C5B6-B9E0-1DB9FF22CA1F}"/>
              </a:ext>
            </a:extLst>
          </p:cNvPr>
          <p:cNvGrpSpPr/>
          <p:nvPr/>
        </p:nvGrpSpPr>
        <p:grpSpPr>
          <a:xfrm>
            <a:off x="1369805" y="3987525"/>
            <a:ext cx="2118080" cy="2257149"/>
            <a:chOff x="1369805" y="3987525"/>
            <a:chExt cx="2118080" cy="2257149"/>
          </a:xfrm>
        </p:grpSpPr>
        <p:pic>
          <p:nvPicPr>
            <p:cNvPr id="6" name="Imagen 5"/>
            <p:cNvPicPr>
              <a:picLocks noChangeAspect="1"/>
            </p:cNvPicPr>
            <p:nvPr/>
          </p:nvPicPr>
          <p:blipFill>
            <a:blip r:embed="rId2"/>
            <a:stretch>
              <a:fillRect/>
            </a:stretch>
          </p:blipFill>
          <p:spPr>
            <a:xfrm>
              <a:off x="1369805" y="4415612"/>
              <a:ext cx="1050257" cy="946484"/>
            </a:xfrm>
            <a:prstGeom prst="rect">
              <a:avLst/>
            </a:prstGeom>
          </p:spPr>
        </p:pic>
        <p:cxnSp>
          <p:nvCxnSpPr>
            <p:cNvPr id="8" name="Conector recto de flecha 7"/>
            <p:cNvCxnSpPr/>
            <p:nvPr/>
          </p:nvCxnSpPr>
          <p:spPr>
            <a:xfrm>
              <a:off x="1894933" y="5009432"/>
              <a:ext cx="0" cy="1235242"/>
            </a:xfrm>
            <a:prstGeom prst="straightConnector1">
              <a:avLst/>
            </a:prstGeom>
            <a:ln w="60325">
              <a:solidFill>
                <a:srgbClr val="C5204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1894933" y="4046905"/>
              <a:ext cx="0" cy="720000"/>
            </a:xfrm>
            <a:prstGeom prst="straightConnector1">
              <a:avLst/>
            </a:prstGeom>
            <a:ln w="60325">
              <a:solidFill>
                <a:srgbClr val="C5204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10"/>
                <p:cNvSpPr txBox="1"/>
                <p:nvPr/>
              </p:nvSpPr>
              <p:spPr>
                <a:xfrm>
                  <a:off x="2114973" y="3987525"/>
                  <a:ext cx="718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𝑎𝑖𝑟𝑒</m:t>
                            </m:r>
                          </m:sub>
                        </m:sSub>
                      </m:oMath>
                    </m:oMathPara>
                  </a14:m>
                  <a:endParaRPr lang="en-US" sz="2400"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2114973" y="3987525"/>
                  <a:ext cx="718466" cy="369332"/>
                </a:xfrm>
                <a:prstGeom prst="rect">
                  <a:avLst/>
                </a:prstGeom>
                <a:blipFill>
                  <a:blip r:embed="rId3"/>
                  <a:stretch>
                    <a:fillRect l="-9322" r="-2542" b="-1475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2042618" y="5611010"/>
                  <a:ext cx="144526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𝑔</m:t>
                            </m:r>
                          </m:sub>
                        </m:sSub>
                        <m:r>
                          <a:rPr lang="es-ES" sz="2400" b="0" i="1" smtClean="0">
                            <a:latin typeface="Cambria Math" panose="02040503050406030204" pitchFamily="18" charset="0"/>
                          </a:rPr>
                          <m:t>=</m:t>
                        </m:r>
                        <m:r>
                          <a:rPr lang="es-419" sz="2400" b="0" i="1" smtClean="0">
                            <a:latin typeface="Cambria Math" panose="02040503050406030204" pitchFamily="18" charset="0"/>
                          </a:rPr>
                          <m:t>−</m:t>
                        </m:r>
                        <m:r>
                          <a:rPr lang="es-ES" sz="2400" b="0" i="1" smtClean="0">
                            <a:latin typeface="Cambria Math" panose="02040503050406030204" pitchFamily="18" charset="0"/>
                          </a:rPr>
                          <m:t>𝑚𝑔</m:t>
                        </m:r>
                      </m:oMath>
                    </m:oMathPara>
                  </a14:m>
                  <a:endParaRPr lang="en-US" sz="24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2042618" y="5611010"/>
                  <a:ext cx="1445267" cy="399405"/>
                </a:xfrm>
                <a:prstGeom prst="rect">
                  <a:avLst/>
                </a:prstGeom>
                <a:blipFill>
                  <a:blip r:embed="rId4"/>
                  <a:stretch>
                    <a:fillRect l="-3797" r="-4219" b="-21212"/>
                  </a:stretch>
                </a:blipFill>
              </p:spPr>
              <p:txBody>
                <a:bodyPr/>
                <a:lstStyle/>
                <a:p>
                  <a:r>
                    <a:rPr lang="es-PE">
                      <a:noFill/>
                    </a:rPr>
                    <a:t> </a:t>
                  </a:r>
                </a:p>
              </p:txBody>
            </p:sp>
          </mc:Fallback>
        </mc:AlternateContent>
      </p:grpSp>
      <p:grpSp>
        <p:nvGrpSpPr>
          <p:cNvPr id="7" name="Grupo 6">
            <a:extLst>
              <a:ext uri="{FF2B5EF4-FFF2-40B4-BE49-F238E27FC236}">
                <a16:creationId xmlns:a16="http://schemas.microsoft.com/office/drawing/2014/main" id="{088046C5-5D98-9A55-AB60-77A5EDBCFFE4}"/>
              </a:ext>
            </a:extLst>
          </p:cNvPr>
          <p:cNvGrpSpPr/>
          <p:nvPr/>
        </p:nvGrpSpPr>
        <p:grpSpPr>
          <a:xfrm>
            <a:off x="5281767" y="3697710"/>
            <a:ext cx="5600094" cy="2772994"/>
            <a:chOff x="5281767" y="3473736"/>
            <a:chExt cx="5600094" cy="2772994"/>
          </a:xfrm>
        </p:grpSpPr>
        <mc:AlternateContent xmlns:mc="http://schemas.openxmlformats.org/markup-compatibility/2006" xmlns:a14="http://schemas.microsoft.com/office/drawing/2010/main">
          <mc:Choice Requires="a14">
            <p:sp>
              <p:nvSpPr>
                <p:cNvPr id="13" name="CuadroTexto 12"/>
                <p:cNvSpPr txBox="1"/>
                <p:nvPr/>
              </p:nvSpPr>
              <p:spPr>
                <a:xfrm>
                  <a:off x="5281767" y="3473736"/>
                  <a:ext cx="26158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𝐹</m:t>
                            </m:r>
                          </m:e>
                          <m:sub>
                            <m:r>
                              <a:rPr lang="es-ES" sz="2400" i="1">
                                <a:latin typeface="Cambria Math" panose="02040503050406030204" pitchFamily="18" charset="0"/>
                              </a:rPr>
                              <m:t>𝑎𝑖𝑟𝑒</m:t>
                            </m:r>
                          </m:sub>
                        </m:sSub>
                        <m:r>
                          <a:rPr lang="es-419" sz="2400" b="0" i="1" smtClean="0">
                            <a:latin typeface="Cambria Math" panose="02040503050406030204" pitchFamily="18" charset="0"/>
                          </a:rPr>
                          <m:t>−</m:t>
                        </m:r>
                        <m:r>
                          <a:rPr lang="es-419" sz="2400" b="0" i="1" smtClean="0">
                            <a:latin typeface="Cambria Math" panose="02040503050406030204" pitchFamily="18" charset="0"/>
                          </a:rPr>
                          <m:t>𝑚𝑔</m:t>
                        </m:r>
                      </m:oMath>
                    </m:oMathPara>
                  </a14:m>
                  <a:endParaRPr lang="en-US" sz="24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5281767" y="3473736"/>
                  <a:ext cx="2615844" cy="369332"/>
                </a:xfrm>
                <a:prstGeom prst="rect">
                  <a:avLst/>
                </a:prstGeom>
                <a:blipFill>
                  <a:blip r:embed="rId5"/>
                  <a:stretch>
                    <a:fillRect l="-1860" r="-1860" b="-26667"/>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4" name="CuadroTexto 13"/>
                <p:cNvSpPr txBox="1"/>
                <p:nvPr/>
              </p:nvSpPr>
              <p:spPr>
                <a:xfrm>
                  <a:off x="5281767" y="4197035"/>
                  <a:ext cx="33557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r>
                          <a:rPr lang="es-ES" sz="2400" i="1">
                            <a:latin typeface="Cambria Math" panose="02040503050406030204" pitchFamily="18" charset="0"/>
                            <a:ea typeface="Cambria Math" panose="02040503050406030204" pitchFamily="18" charset="0"/>
                          </a:rPr>
                          <m:t>≈</m:t>
                        </m:r>
                        <m:r>
                          <a:rPr lang="es-ES" sz="2400" i="1">
                            <a:latin typeface="Cambria Math" panose="02040503050406030204" pitchFamily="18" charset="0"/>
                          </a:rPr>
                          <m:t>30</m:t>
                        </m:r>
                        <m:r>
                          <a:rPr lang="es-ES" sz="2400" i="1">
                            <a:latin typeface="Cambria Math" panose="02040503050406030204" pitchFamily="18" charset="0"/>
                          </a:rPr>
                          <m:t>𝑁</m:t>
                        </m:r>
                        <m:r>
                          <a:rPr lang="es-419" sz="2400" b="0" i="1" smtClean="0">
                            <a:latin typeface="Cambria Math" panose="02040503050406030204" pitchFamily="18" charset="0"/>
                            <a:ea typeface="Cambria Math" panose="02040503050406030204" pitchFamily="18" charset="0"/>
                          </a:rPr>
                          <m:t>−</m:t>
                        </m:r>
                        <m:d>
                          <m:dPr>
                            <m:ctrlPr>
                              <a:rPr lang="es-419" sz="2400" b="0" i="1" smtClean="0">
                                <a:latin typeface="Cambria Math" panose="02040503050406030204" pitchFamily="18" charset="0"/>
                                <a:ea typeface="Cambria Math" panose="02040503050406030204" pitchFamily="18" charset="0"/>
                              </a:rPr>
                            </m:ctrlPr>
                          </m:dPr>
                          <m:e>
                            <m:r>
                              <a:rPr lang="es-ES" sz="2400" b="0" i="1" smtClean="0">
                                <a:latin typeface="Cambria Math" panose="02040503050406030204" pitchFamily="18" charset="0"/>
                              </a:rPr>
                              <m:t>8</m:t>
                            </m:r>
                          </m:e>
                        </m:d>
                        <m:d>
                          <m:dPr>
                            <m:ctrlPr>
                              <a:rPr lang="es-ES" sz="2400" b="0" i="1" smtClean="0">
                                <a:latin typeface="Cambria Math" panose="02040503050406030204" pitchFamily="18" charset="0"/>
                              </a:rPr>
                            </m:ctrlPr>
                          </m:dPr>
                          <m:e>
                            <m:r>
                              <a:rPr lang="es-419" sz="2400" b="0" i="1" smtClean="0">
                                <a:latin typeface="Cambria Math" panose="02040503050406030204" pitchFamily="18" charset="0"/>
                              </a:rPr>
                              <m:t>10</m:t>
                            </m:r>
                          </m:e>
                        </m:d>
                        <m:r>
                          <a:rPr lang="es-ES" sz="2400" b="0" i="1" smtClean="0">
                            <a:latin typeface="Cambria Math" panose="02040503050406030204" pitchFamily="18" charset="0"/>
                          </a:rPr>
                          <m:t>𝑁</m:t>
                        </m:r>
                      </m:oMath>
                    </m:oMathPara>
                  </a14:m>
                  <a:endParaRPr lang="en-US" sz="24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5281767" y="4197035"/>
                  <a:ext cx="3355790" cy="369332"/>
                </a:xfrm>
                <a:prstGeom prst="rect">
                  <a:avLst/>
                </a:prstGeom>
                <a:blipFill>
                  <a:blip r:embed="rId6"/>
                  <a:stretch>
                    <a:fillRect l="-1452" r="-1452" b="-1311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5325304" y="4828624"/>
                  <a:ext cx="2032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𝐹</m:t>
                            </m:r>
                          </m:e>
                          <m:sub>
                            <m:r>
                              <a:rPr lang="es-ES" sz="2400" b="0" i="1" smtClean="0">
                                <a:latin typeface="Cambria Math" panose="02040503050406030204" pitchFamily="18" charset="0"/>
                              </a:rPr>
                              <m:t>𝑛𝑒𝑡𝑎</m:t>
                            </m:r>
                          </m:sub>
                        </m:sSub>
                        <m:r>
                          <a:rPr lang="es-ES" sz="2400" b="0" i="1" smtClean="0">
                            <a:latin typeface="Cambria Math" panose="02040503050406030204" pitchFamily="18" charset="0"/>
                            <a:ea typeface="Cambria Math" panose="02040503050406030204" pitchFamily="18" charset="0"/>
                          </a:rPr>
                          <m:t>≈</m:t>
                        </m:r>
                        <m:r>
                          <a:rPr lang="es-419" sz="2400" b="0" i="1" smtClean="0">
                            <a:latin typeface="Cambria Math" panose="02040503050406030204" pitchFamily="18" charset="0"/>
                            <a:ea typeface="Cambria Math" panose="02040503050406030204" pitchFamily="18" charset="0"/>
                          </a:rPr>
                          <m:t>−</m:t>
                        </m:r>
                        <m:r>
                          <a:rPr lang="es-419" sz="2400" b="0" i="1" smtClean="0">
                            <a:latin typeface="Cambria Math" panose="02040503050406030204" pitchFamily="18" charset="0"/>
                          </a:rPr>
                          <m:t>50 </m:t>
                        </m:r>
                        <m:r>
                          <a:rPr lang="es-ES" sz="2400" b="0" i="1" smtClean="0">
                            <a:latin typeface="Cambria Math" panose="02040503050406030204" pitchFamily="18" charset="0"/>
                          </a:rPr>
                          <m:t>𝑁</m:t>
                        </m:r>
                      </m:oMath>
                    </m:oMathPara>
                  </a14:m>
                  <a:endParaRPr lang="en-US" sz="2400"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5325304" y="4828624"/>
                  <a:ext cx="2032095" cy="369332"/>
                </a:xfrm>
                <a:prstGeom prst="rect">
                  <a:avLst/>
                </a:prstGeom>
                <a:blipFill>
                  <a:blip r:embed="rId7"/>
                  <a:stretch>
                    <a:fillRect l="-2703" r="-2703" b="-1311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6" name="CuadroTexto 15"/>
                <p:cNvSpPr txBox="1"/>
                <p:nvPr/>
              </p:nvSpPr>
              <p:spPr>
                <a:xfrm>
                  <a:off x="5281767" y="5544422"/>
                  <a:ext cx="425545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𝑎</m:t>
                        </m:r>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𝐹</m:t>
                                </m:r>
                              </m:e>
                              <m:sub>
                                <m:r>
                                  <a:rPr lang="es-ES" sz="2200" b="0" i="1" smtClean="0">
                                    <a:latin typeface="Cambria Math" panose="02040503050406030204" pitchFamily="18" charset="0"/>
                                  </a:rPr>
                                  <m:t>𝑛𝑒𝑡𝑎</m:t>
                                </m:r>
                              </m:sub>
                            </m:sSub>
                          </m:num>
                          <m:den>
                            <m:r>
                              <a:rPr lang="es-ES" sz="2200" b="0" i="1" smtClean="0">
                                <a:latin typeface="Cambria Math" panose="02040503050406030204" pitchFamily="18" charset="0"/>
                              </a:rPr>
                              <m:t>𝑚</m:t>
                            </m:r>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rPr>
                            </m:ctrlPr>
                          </m:fPr>
                          <m:num>
                            <m:r>
                              <a:rPr lang="es-419" sz="2200" b="0" i="1" smtClean="0">
                                <a:latin typeface="Cambria Math" panose="02040503050406030204" pitchFamily="18" charset="0"/>
                              </a:rPr>
                              <m:t>−50</m:t>
                            </m:r>
                            <m:r>
                              <a:rPr lang="es-ES" sz="2200" b="0" i="1" smtClean="0">
                                <a:latin typeface="Cambria Math" panose="02040503050406030204" pitchFamily="18" charset="0"/>
                              </a:rPr>
                              <m:t>𝑁</m:t>
                            </m:r>
                          </m:num>
                          <m:den>
                            <m:r>
                              <a:rPr lang="es-ES" sz="2200" b="0" i="1" smtClean="0">
                                <a:latin typeface="Cambria Math" panose="02040503050406030204" pitchFamily="18" charset="0"/>
                              </a:rPr>
                              <m:t>8</m:t>
                            </m:r>
                            <m:r>
                              <a:rPr lang="es-419" sz="2200" b="0" i="1" smtClean="0">
                                <a:latin typeface="Cambria Math" panose="02040503050406030204" pitchFamily="18" charset="0"/>
                              </a:rPr>
                              <m:t> </m:t>
                            </m:r>
                            <m:r>
                              <a:rPr lang="es-ES" sz="2200" b="0" i="1" smtClean="0">
                                <a:latin typeface="Cambria Math" panose="02040503050406030204" pitchFamily="18" charset="0"/>
                              </a:rPr>
                              <m:t>𝑘𝑔</m:t>
                            </m:r>
                          </m:den>
                        </m:f>
                        <m:r>
                          <a:rPr lang="es-ES" sz="2200" b="0" i="1" smtClean="0">
                            <a:latin typeface="Cambria Math" panose="02040503050406030204" pitchFamily="18" charset="0"/>
                            <a:ea typeface="Cambria Math" panose="02040503050406030204" pitchFamily="18" charset="0"/>
                          </a:rPr>
                          <m:t>≈</m:t>
                        </m:r>
                        <m:r>
                          <a:rPr lang="es-419" sz="2200" b="1" i="1" smtClean="0">
                            <a:latin typeface="Cambria Math" panose="02040503050406030204" pitchFamily="18" charset="0"/>
                          </a:rPr>
                          <m:t>−</m:t>
                        </m:r>
                        <m:r>
                          <a:rPr lang="es-ES" sz="2200" b="1" i="1" smtClean="0">
                            <a:latin typeface="Cambria Math" panose="02040503050406030204" pitchFamily="18" charset="0"/>
                          </a:rPr>
                          <m:t>𝟔</m:t>
                        </m:r>
                        <m:r>
                          <a:rPr lang="es-ES" sz="2200" b="1" i="1" smtClean="0">
                            <a:latin typeface="Cambria Math" panose="02040503050406030204" pitchFamily="18" charset="0"/>
                          </a:rPr>
                          <m:t>.</m:t>
                        </m:r>
                        <m:r>
                          <a:rPr lang="es-419" sz="2200" b="1" i="1" smtClean="0">
                            <a:latin typeface="Cambria Math" panose="02040503050406030204" pitchFamily="18" charset="0"/>
                          </a:rPr>
                          <m:t>𝟐</m:t>
                        </m:r>
                        <m:r>
                          <a:rPr lang="es-ES" sz="2200" b="1" i="1" smtClean="0">
                            <a:latin typeface="Cambria Math" panose="02040503050406030204" pitchFamily="18" charset="0"/>
                          </a:rPr>
                          <m:t>𝟓</m:t>
                        </m:r>
                        <m:r>
                          <a:rPr lang="es-ES" sz="2200" b="1" i="1" smtClean="0">
                            <a:latin typeface="Cambria Math" panose="02040503050406030204" pitchFamily="18" charset="0"/>
                          </a:rPr>
                          <m:t> </m:t>
                        </m:r>
                        <m:r>
                          <a:rPr lang="es-ES" sz="2200" b="1" i="1" smtClean="0">
                            <a:latin typeface="Cambria Math" panose="02040503050406030204" pitchFamily="18" charset="0"/>
                          </a:rPr>
                          <m:t>𝒎</m:t>
                        </m:r>
                        <m:r>
                          <m:rPr>
                            <m:lit/>
                          </m:rPr>
                          <a:rPr lang="es-ES" sz="2200" b="1" i="1" smtClean="0">
                            <a:latin typeface="Cambria Math" panose="02040503050406030204" pitchFamily="18" charset="0"/>
                          </a:rPr>
                          <m:t>/</m:t>
                        </m:r>
                        <m:sSup>
                          <m:sSupPr>
                            <m:ctrlPr>
                              <a:rPr lang="es-ES" sz="2200" b="1" i="1" smtClean="0">
                                <a:latin typeface="Cambria Math" panose="02040503050406030204" pitchFamily="18" charset="0"/>
                              </a:rPr>
                            </m:ctrlPr>
                          </m:sSupPr>
                          <m:e>
                            <m:r>
                              <a:rPr lang="es-ES" sz="2200" b="1" i="1" smtClean="0">
                                <a:latin typeface="Cambria Math" panose="02040503050406030204" pitchFamily="18" charset="0"/>
                              </a:rPr>
                              <m:t>𝒔</m:t>
                            </m:r>
                          </m:e>
                          <m:sup>
                            <m:r>
                              <a:rPr lang="es-ES" sz="2200" b="1" i="1" smtClean="0">
                                <a:latin typeface="Cambria Math" panose="02040503050406030204" pitchFamily="18" charset="0"/>
                              </a:rPr>
                              <m:t>𝟐</m:t>
                            </m:r>
                          </m:sup>
                        </m:sSup>
                      </m:oMath>
                    </m:oMathPara>
                  </a14:m>
                  <a:endParaRPr lang="en-US" sz="2200" b="1" dirty="0"/>
                </a:p>
              </p:txBody>
            </p:sp>
          </mc:Choice>
          <mc:Fallback xmlns="">
            <p:sp>
              <p:nvSpPr>
                <p:cNvPr id="16" name="CuadroTexto 15"/>
                <p:cNvSpPr txBox="1">
                  <a:spLocks noRot="1" noChangeAspect="1" noMove="1" noResize="1" noEditPoints="1" noAdjustHandles="1" noChangeArrowheads="1" noChangeShapeType="1" noTextEdit="1"/>
                </p:cNvSpPr>
                <p:nvPr/>
              </p:nvSpPr>
              <p:spPr>
                <a:xfrm>
                  <a:off x="5281767" y="5544422"/>
                  <a:ext cx="4255459" cy="702308"/>
                </a:xfrm>
                <a:prstGeom prst="rect">
                  <a:avLst/>
                </a:prstGeom>
                <a:blipFill>
                  <a:blip r:embed="rId8"/>
                  <a:stretch>
                    <a:fillRect/>
                  </a:stretch>
                </a:blipFill>
              </p:spPr>
              <p:txBody>
                <a:bodyPr/>
                <a:lstStyle/>
                <a:p>
                  <a:r>
                    <a:rPr lang="es-PE">
                      <a:noFill/>
                    </a:rPr>
                    <a:t> </a:t>
                  </a:r>
                </a:p>
              </p:txBody>
            </p:sp>
          </mc:Fallback>
        </mc:AlternateContent>
        <p:sp>
          <p:nvSpPr>
            <p:cNvPr id="17" name="CuadroTexto 16"/>
            <p:cNvSpPr txBox="1"/>
            <p:nvPr/>
          </p:nvSpPr>
          <p:spPr>
            <a:xfrm>
              <a:off x="7772121" y="4838767"/>
              <a:ext cx="1389163" cy="369332"/>
            </a:xfrm>
            <a:prstGeom prst="rect">
              <a:avLst/>
            </a:prstGeom>
            <a:noFill/>
          </p:spPr>
          <p:txBody>
            <a:bodyPr wrap="none" rtlCol="0">
              <a:spAutoFit/>
            </a:bodyPr>
            <a:lstStyle/>
            <a:p>
              <a:r>
                <a:rPr lang="es-ES" i="1" dirty="0"/>
                <a:t>(hacia abajo)</a:t>
              </a:r>
              <a:endParaRPr lang="en-US" i="1" dirty="0"/>
            </a:p>
          </p:txBody>
        </p:sp>
        <p:sp>
          <p:nvSpPr>
            <p:cNvPr id="18" name="CuadroTexto 17"/>
            <p:cNvSpPr txBox="1"/>
            <p:nvPr/>
          </p:nvSpPr>
          <p:spPr>
            <a:xfrm>
              <a:off x="9492698" y="5710910"/>
              <a:ext cx="1389163" cy="369332"/>
            </a:xfrm>
            <a:prstGeom prst="rect">
              <a:avLst/>
            </a:prstGeom>
            <a:noFill/>
          </p:spPr>
          <p:txBody>
            <a:bodyPr wrap="none" rtlCol="0">
              <a:spAutoFit/>
            </a:bodyPr>
            <a:lstStyle/>
            <a:p>
              <a:r>
                <a:rPr lang="es-ES" i="1" dirty="0"/>
                <a:t>(hacia abajo)</a:t>
              </a:r>
              <a:endParaRPr lang="en-US" i="1" dirty="0"/>
            </a:p>
          </p:txBody>
        </p:sp>
      </p:grpSp>
      <p:sp>
        <p:nvSpPr>
          <p:cNvPr id="2" name="CuadroTexto 1">
            <a:extLst>
              <a:ext uri="{FF2B5EF4-FFF2-40B4-BE49-F238E27FC236}">
                <a16:creationId xmlns:a16="http://schemas.microsoft.com/office/drawing/2014/main" id="{88840CB8-1B00-368B-A2AE-A23C5F908CC6}"/>
              </a:ext>
            </a:extLst>
          </p:cNvPr>
          <p:cNvSpPr txBox="1"/>
          <p:nvPr/>
        </p:nvSpPr>
        <p:spPr>
          <a:xfrm>
            <a:off x="1012648" y="628579"/>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3:</a:t>
            </a:r>
            <a:endParaRPr lang="es-PE" sz="2800" b="1" dirty="0">
              <a:solidFill>
                <a:srgbClr val="C00000"/>
              </a:solidFill>
            </a:endParaRPr>
          </a:p>
        </p:txBody>
      </p:sp>
    </p:spTree>
    <p:extLst>
      <p:ext uri="{BB962C8B-B14F-4D97-AF65-F5344CB8AC3E}">
        <p14:creationId xmlns:p14="http://schemas.microsoft.com/office/powerpoint/2010/main" val="1208607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18855385-B284-EA4F-9974-7221177F7666}" type="slidenum">
              <a:rPr lang="es-ES_tradnl" smtClean="0"/>
              <a:t>15</a:t>
            </a:fld>
            <a:endParaRPr lang="es-ES_tradnl"/>
          </a:p>
        </p:txBody>
      </p:sp>
      <p:pic>
        <p:nvPicPr>
          <p:cNvPr id="5" name="Imagen 4"/>
          <p:cNvPicPr>
            <a:picLocks noChangeAspect="1"/>
          </p:cNvPicPr>
          <p:nvPr/>
        </p:nvPicPr>
        <p:blipFill>
          <a:blip r:embed="rId2"/>
          <a:stretch>
            <a:fillRect/>
          </a:stretch>
        </p:blipFill>
        <p:spPr>
          <a:xfrm>
            <a:off x="494682" y="4173721"/>
            <a:ext cx="6062637" cy="2119116"/>
          </a:xfrm>
          <a:prstGeom prst="rect">
            <a:avLst/>
          </a:prstGeom>
        </p:spPr>
      </p:pic>
      <p:sp>
        <p:nvSpPr>
          <p:cNvPr id="6" name="Rectángulo 5"/>
          <p:cNvSpPr/>
          <p:nvPr/>
        </p:nvSpPr>
        <p:spPr>
          <a:xfrm>
            <a:off x="336884" y="1389836"/>
            <a:ext cx="11309684" cy="2246769"/>
          </a:xfrm>
          <a:prstGeom prst="rect">
            <a:avLst/>
          </a:prstGeom>
        </p:spPr>
        <p:txBody>
          <a:bodyPr wrap="square">
            <a:spAutoFit/>
          </a:bodyPr>
          <a:lstStyle/>
          <a:p>
            <a:r>
              <a:rPr lang="es-ES" sz="2800" b="1" spc="-5" dirty="0">
                <a:solidFill>
                  <a:srgbClr val="1F497C"/>
                </a:solidFill>
                <a:latin typeface="Calibri"/>
                <a:cs typeface="Calibri"/>
              </a:rPr>
              <a:t>Dos personas empujan un automóvil de 1850 kg de masa. Una persona aplica una fuerza de 275 N, mientras que la otra aplica en la misma dirección una fuerza de 395 N. Debido al efecto de rodadura, se produce una fuerza de fricción de 560 N en dirección opuesta a la que se está aplicando sobre el vehículo. Calcular la aceleración del automóvil.</a:t>
            </a:r>
          </a:p>
        </p:txBody>
      </p:sp>
      <mc:AlternateContent xmlns:mc="http://schemas.openxmlformats.org/markup-compatibility/2006" xmlns:a14="http://schemas.microsoft.com/office/drawing/2010/main">
        <mc:Choice Requires="a14">
          <p:sp>
            <p:nvSpPr>
              <p:cNvPr id="7" name="CuadroTexto 6"/>
              <p:cNvSpPr txBox="1"/>
              <p:nvPr/>
            </p:nvSpPr>
            <p:spPr>
              <a:xfrm>
                <a:off x="6974142" y="4069152"/>
                <a:ext cx="501150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i="1" smtClean="0">
                              <a:latin typeface="Cambria Math" panose="02040503050406030204" pitchFamily="18" charset="0"/>
                            </a:rPr>
                          </m:ctrlPr>
                        </m:sSubPr>
                        <m:e>
                          <m:r>
                            <a:rPr lang="es-ES" sz="2200" b="0" i="1" smtClean="0">
                              <a:latin typeface="Cambria Math" panose="02040503050406030204" pitchFamily="18" charset="0"/>
                            </a:rPr>
                            <m:t>𝐹</m:t>
                          </m:r>
                        </m:e>
                        <m:sub>
                          <m:r>
                            <a:rPr lang="es-ES" sz="2200" b="0" i="1" smtClean="0">
                              <a:latin typeface="Cambria Math" panose="02040503050406030204" pitchFamily="18" charset="0"/>
                            </a:rPr>
                            <m:t>𝑛𝑒𝑡𝑎</m:t>
                          </m:r>
                        </m:sub>
                      </m:sSub>
                      <m:r>
                        <a:rPr lang="es-ES" sz="2200" b="0" i="1" smtClean="0">
                          <a:latin typeface="Cambria Math" panose="02040503050406030204" pitchFamily="18" charset="0"/>
                        </a:rPr>
                        <m:t>=275</m:t>
                      </m:r>
                      <m:r>
                        <a:rPr lang="es-ES" sz="2200" b="0" i="1" smtClean="0">
                          <a:latin typeface="Cambria Math" panose="02040503050406030204" pitchFamily="18" charset="0"/>
                        </a:rPr>
                        <m:t>𝑁</m:t>
                      </m:r>
                      <m:r>
                        <a:rPr lang="es-ES" sz="2200" b="0" i="1" smtClean="0">
                          <a:latin typeface="Cambria Math" panose="02040503050406030204" pitchFamily="18" charset="0"/>
                        </a:rPr>
                        <m:t>+395</m:t>
                      </m:r>
                      <m:r>
                        <a:rPr lang="es-ES" sz="2200" b="0" i="1" smtClean="0">
                          <a:latin typeface="Cambria Math" panose="02040503050406030204" pitchFamily="18" charset="0"/>
                        </a:rPr>
                        <m:t>𝑁</m:t>
                      </m:r>
                      <m:r>
                        <a:rPr lang="es-ES" sz="2200" b="0" i="1" smtClean="0">
                          <a:latin typeface="Cambria Math" panose="02040503050406030204" pitchFamily="18" charset="0"/>
                        </a:rPr>
                        <m:t>−560</m:t>
                      </m:r>
                      <m:r>
                        <a:rPr lang="es-ES" sz="2200" b="0" i="1" smtClean="0">
                          <a:latin typeface="Cambria Math" panose="02040503050406030204" pitchFamily="18" charset="0"/>
                        </a:rPr>
                        <m:t>𝑁</m:t>
                      </m:r>
                      <m:r>
                        <a:rPr lang="es-ES" sz="2200" b="1" i="1" smtClean="0">
                          <a:latin typeface="Cambria Math" panose="02040503050406030204" pitchFamily="18" charset="0"/>
                        </a:rPr>
                        <m:t>=</m:t>
                      </m:r>
                      <m:r>
                        <a:rPr lang="es-ES" sz="2200" b="1" i="1" smtClean="0">
                          <a:latin typeface="Cambria Math" panose="02040503050406030204" pitchFamily="18" charset="0"/>
                        </a:rPr>
                        <m:t>𝟏𝟏𝟎</m:t>
                      </m:r>
                      <m:r>
                        <a:rPr lang="es-ES" sz="2200" b="1" i="1" smtClean="0">
                          <a:latin typeface="Cambria Math" panose="02040503050406030204" pitchFamily="18" charset="0"/>
                        </a:rPr>
                        <m:t>𝑵</m:t>
                      </m:r>
                    </m:oMath>
                  </m:oMathPara>
                </a14:m>
                <a:endParaRPr lang="en-US" sz="2200" b="1" dirty="0"/>
              </a:p>
            </p:txBody>
          </p:sp>
        </mc:Choice>
        <mc:Fallback xmlns="">
          <p:sp>
            <p:nvSpPr>
              <p:cNvPr id="7" name="CuadroTexto 6"/>
              <p:cNvSpPr txBox="1">
                <a:spLocks noRot="1" noChangeAspect="1" noMove="1" noResize="1" noEditPoints="1" noAdjustHandles="1" noChangeArrowheads="1" noChangeShapeType="1" noTextEdit="1"/>
              </p:cNvSpPr>
              <p:nvPr/>
            </p:nvSpPr>
            <p:spPr>
              <a:xfrm>
                <a:off x="6974142" y="4069152"/>
                <a:ext cx="5011500" cy="338554"/>
              </a:xfrm>
              <a:prstGeom prst="rect">
                <a:avLst/>
              </a:prstGeom>
              <a:blipFill>
                <a:blip r:embed="rId3"/>
                <a:stretch>
                  <a:fillRect b="-1454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7204557" y="4743757"/>
                <a:ext cx="4307910" cy="695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200" b="0" i="1" smtClean="0">
                          <a:latin typeface="Cambria Math" panose="02040503050406030204" pitchFamily="18" charset="0"/>
                        </a:rPr>
                        <m:t>𝑎</m:t>
                      </m:r>
                      <m:r>
                        <a:rPr lang="es-ES" sz="2200" b="1" i="1" smtClean="0">
                          <a:latin typeface="Cambria Math" panose="02040503050406030204" pitchFamily="18" charset="0"/>
                        </a:rPr>
                        <m:t>=</m:t>
                      </m:r>
                      <m:f>
                        <m:fPr>
                          <m:ctrlPr>
                            <a:rPr lang="es-ES" sz="2200" i="1" smtClean="0">
                              <a:latin typeface="Cambria Math" panose="02040503050406030204" pitchFamily="18" charset="0"/>
                            </a:rPr>
                          </m:ctrlPr>
                        </m:fPr>
                        <m:num>
                          <m:sSub>
                            <m:sSubPr>
                              <m:ctrlPr>
                                <a:rPr lang="es-ES" sz="2200" i="1" smtClean="0">
                                  <a:latin typeface="Cambria Math" panose="02040503050406030204" pitchFamily="18" charset="0"/>
                                </a:rPr>
                              </m:ctrlPr>
                            </m:sSubPr>
                            <m:e>
                              <m:r>
                                <a:rPr lang="es-ES" sz="2200" b="0" i="1" smtClean="0">
                                  <a:latin typeface="Cambria Math" panose="02040503050406030204" pitchFamily="18" charset="0"/>
                                </a:rPr>
                                <m:t>𝐹</m:t>
                              </m:r>
                            </m:e>
                            <m:sub>
                              <m:r>
                                <a:rPr lang="es-ES" sz="2200" b="0" i="1" smtClean="0">
                                  <a:latin typeface="Cambria Math" panose="02040503050406030204" pitchFamily="18" charset="0"/>
                                </a:rPr>
                                <m:t>𝑛𝑒𝑡𝑎</m:t>
                              </m:r>
                            </m:sub>
                          </m:sSub>
                        </m:num>
                        <m:den>
                          <m:r>
                            <a:rPr lang="es-ES" sz="2200" b="0" i="1" smtClean="0">
                              <a:latin typeface="Cambria Math" panose="02040503050406030204" pitchFamily="18" charset="0"/>
                            </a:rPr>
                            <m:t>𝑚</m:t>
                          </m:r>
                        </m:den>
                      </m:f>
                      <m:r>
                        <a:rPr lang="es-ES" sz="2200" b="0" i="1" smtClean="0">
                          <a:latin typeface="Cambria Math" panose="02040503050406030204" pitchFamily="18" charset="0"/>
                        </a:rPr>
                        <m:t>=</m:t>
                      </m:r>
                      <m:f>
                        <m:fPr>
                          <m:ctrlPr>
                            <a:rPr lang="es-ES" sz="2200" i="1" smtClean="0">
                              <a:latin typeface="Cambria Math" panose="02040503050406030204" pitchFamily="18" charset="0"/>
                            </a:rPr>
                          </m:ctrlPr>
                        </m:fPr>
                        <m:num>
                          <m:r>
                            <a:rPr lang="es-ES" sz="2200" b="0" i="1" smtClean="0">
                              <a:latin typeface="Cambria Math" panose="02040503050406030204" pitchFamily="18" charset="0"/>
                            </a:rPr>
                            <m:t>110</m:t>
                          </m:r>
                          <m:r>
                            <a:rPr lang="es-ES" sz="2200" b="0" i="1" smtClean="0">
                              <a:latin typeface="Cambria Math" panose="02040503050406030204" pitchFamily="18" charset="0"/>
                            </a:rPr>
                            <m:t>𝑁</m:t>
                          </m:r>
                        </m:num>
                        <m:den>
                          <m:r>
                            <a:rPr lang="es-ES" sz="2200" b="0" i="1" smtClean="0">
                              <a:latin typeface="Cambria Math" panose="02040503050406030204" pitchFamily="18" charset="0"/>
                            </a:rPr>
                            <m:t>1850</m:t>
                          </m:r>
                          <m:r>
                            <a:rPr lang="es-ES" sz="2200" b="0" i="1" smtClean="0">
                              <a:latin typeface="Cambria Math" panose="02040503050406030204" pitchFamily="18" charset="0"/>
                            </a:rPr>
                            <m:t>𝑘𝑔</m:t>
                          </m:r>
                        </m:den>
                      </m:f>
                      <m:r>
                        <a:rPr lang="es-ES" sz="2200" b="1" i="0" smtClean="0">
                          <a:latin typeface="Cambria Math" panose="02040503050406030204" pitchFamily="18" charset="0"/>
                        </a:rPr>
                        <m:t>=</m:t>
                      </m:r>
                      <m:r>
                        <a:rPr lang="es-ES" sz="2200" b="0" i="0" smtClean="0">
                          <a:latin typeface="Cambria Math" panose="02040503050406030204" pitchFamily="18" charset="0"/>
                        </a:rPr>
                        <m:t>0.059 </m:t>
                      </m:r>
                      <m:r>
                        <m:rPr>
                          <m:sty m:val="p"/>
                        </m:rPr>
                        <a:rPr lang="es-ES" sz="2200" b="0" i="0" smtClean="0">
                          <a:latin typeface="Cambria Math" panose="02040503050406030204" pitchFamily="18" charset="0"/>
                        </a:rPr>
                        <m:t>m</m:t>
                      </m:r>
                      <m:r>
                        <m:rPr>
                          <m:lit/>
                        </m:rPr>
                        <a:rPr lang="es-ES" sz="2200" b="0" i="0" smtClean="0">
                          <a:latin typeface="Cambria Math" panose="02040503050406030204" pitchFamily="18" charset="0"/>
                        </a:rPr>
                        <m:t>/</m:t>
                      </m:r>
                      <m:sSup>
                        <m:sSupPr>
                          <m:ctrlPr>
                            <a:rPr lang="es-ES" sz="2200" i="1" smtClean="0">
                              <a:latin typeface="Cambria Math" panose="02040503050406030204" pitchFamily="18" charset="0"/>
                            </a:rPr>
                          </m:ctrlPr>
                        </m:sSupPr>
                        <m:e>
                          <m:r>
                            <m:rPr>
                              <m:sty m:val="p"/>
                            </m:rPr>
                            <a:rPr lang="es-ES" sz="2200" b="0" i="0" smtClean="0">
                              <a:latin typeface="Cambria Math" panose="02040503050406030204" pitchFamily="18" charset="0"/>
                            </a:rPr>
                            <m:t>s</m:t>
                          </m:r>
                        </m:e>
                        <m:sup>
                          <m:r>
                            <a:rPr lang="es-ES" sz="2200" b="0" i="0" smtClean="0">
                              <a:latin typeface="Cambria Math" panose="02040503050406030204" pitchFamily="18" charset="0"/>
                            </a:rPr>
                            <m:t>2</m:t>
                          </m:r>
                        </m:sup>
                      </m:sSup>
                    </m:oMath>
                  </m:oMathPara>
                </a14:m>
                <a:endParaRPr lang="en-US" sz="22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7204557" y="4743757"/>
                <a:ext cx="4307910" cy="695447"/>
              </a:xfrm>
              <a:prstGeom prst="rect">
                <a:avLst/>
              </a:prstGeom>
              <a:blipFill>
                <a:blip r:embed="rId4"/>
                <a:stretch>
                  <a:fillRect/>
                </a:stretch>
              </a:blipFill>
            </p:spPr>
            <p:txBody>
              <a:bodyPr/>
              <a:lstStyle/>
              <a:p>
                <a:r>
                  <a:rPr lang="es-PE">
                    <a:noFill/>
                  </a:rPr>
                  <a:t> </a:t>
                </a:r>
              </a:p>
            </p:txBody>
          </p:sp>
        </mc:Fallback>
      </mc:AlternateContent>
      <p:sp>
        <p:nvSpPr>
          <p:cNvPr id="2" name="CuadroTexto 1">
            <a:extLst>
              <a:ext uri="{FF2B5EF4-FFF2-40B4-BE49-F238E27FC236}">
                <a16:creationId xmlns:a16="http://schemas.microsoft.com/office/drawing/2014/main" id="{C2AF6467-B5D9-BC36-3EC7-E46F1BFC4D1C}"/>
              </a:ext>
            </a:extLst>
          </p:cNvPr>
          <p:cNvSpPr txBox="1"/>
          <p:nvPr/>
        </p:nvSpPr>
        <p:spPr>
          <a:xfrm>
            <a:off x="937508" y="580313"/>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4:</a:t>
            </a:r>
            <a:endParaRPr lang="es-PE" sz="2800" b="1" dirty="0">
              <a:solidFill>
                <a:srgbClr val="C00000"/>
              </a:solidFill>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39C0B38A-0241-6507-0409-695EDAE91A8D}"/>
                  </a:ext>
                </a:extLst>
              </p:cNvPr>
              <p:cNvSpPr txBox="1"/>
              <p:nvPr/>
            </p:nvSpPr>
            <p:spPr>
              <a:xfrm>
                <a:off x="7600662" y="5742721"/>
                <a:ext cx="2655445"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𝒂</m:t>
                      </m:r>
                      <m:r>
                        <a:rPr lang="es-ES" sz="2400" b="1" i="1">
                          <a:latin typeface="Cambria Math" panose="02040503050406030204" pitchFamily="18" charset="0"/>
                        </a:rPr>
                        <m:t>= </m:t>
                      </m:r>
                      <m:r>
                        <a:rPr lang="es-ES" sz="2400" b="1" i="0" smtClean="0">
                          <a:latin typeface="Cambria Math" panose="02040503050406030204" pitchFamily="18" charset="0"/>
                        </a:rPr>
                        <m:t>𝟎</m:t>
                      </m:r>
                      <m:r>
                        <a:rPr lang="es-ES" sz="2400" b="1" i="0" smtClean="0">
                          <a:latin typeface="Cambria Math" panose="02040503050406030204" pitchFamily="18" charset="0"/>
                        </a:rPr>
                        <m:t>.</m:t>
                      </m:r>
                      <m:r>
                        <a:rPr lang="es-ES" sz="2400" b="1" i="0" smtClean="0">
                          <a:latin typeface="Cambria Math" panose="02040503050406030204" pitchFamily="18" charset="0"/>
                        </a:rPr>
                        <m:t>𝟎𝟓𝟗</m:t>
                      </m:r>
                      <m:r>
                        <a:rPr lang="es-ES" sz="2400" b="1" i="0" smtClean="0">
                          <a:latin typeface="Cambria Math" panose="02040503050406030204" pitchFamily="18" charset="0"/>
                        </a:rPr>
                        <m:t> </m:t>
                      </m:r>
                      <m:r>
                        <a:rPr lang="es-ES" sz="2400" b="1" i="0" smtClean="0">
                          <a:latin typeface="Cambria Math" panose="02040503050406030204" pitchFamily="18" charset="0"/>
                        </a:rPr>
                        <m:t>𝐦</m:t>
                      </m:r>
                      <m:r>
                        <m:rPr>
                          <m:lit/>
                        </m:rPr>
                        <a:rPr lang="es-ES" sz="2400" b="1" i="0"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0" smtClean="0">
                              <a:latin typeface="Cambria Math" panose="02040503050406030204" pitchFamily="18" charset="0"/>
                            </a:rPr>
                            <m:t>𝐬</m:t>
                          </m:r>
                        </m:e>
                        <m:sup>
                          <m:r>
                            <a:rPr lang="es-ES" sz="2400" b="1" i="0" smtClean="0">
                              <a:latin typeface="Cambria Math" panose="02040503050406030204" pitchFamily="18" charset="0"/>
                            </a:rPr>
                            <m:t>𝟐</m:t>
                          </m:r>
                        </m:sup>
                      </m:sSup>
                    </m:oMath>
                  </m:oMathPara>
                </a14:m>
                <a:endParaRPr lang="es-PE" sz="2400" dirty="0"/>
              </a:p>
            </p:txBody>
          </p:sp>
        </mc:Choice>
        <mc:Fallback xmlns="">
          <p:sp>
            <p:nvSpPr>
              <p:cNvPr id="10" name="CuadroTexto 9">
                <a:extLst>
                  <a:ext uri="{FF2B5EF4-FFF2-40B4-BE49-F238E27FC236}">
                    <a16:creationId xmlns:a16="http://schemas.microsoft.com/office/drawing/2014/main" id="{39C0B38A-0241-6507-0409-695EDAE91A8D}"/>
                  </a:ext>
                </a:extLst>
              </p:cNvPr>
              <p:cNvSpPr txBox="1">
                <a:spLocks noRot="1" noChangeAspect="1" noMove="1" noResize="1" noEditPoints="1" noAdjustHandles="1" noChangeArrowheads="1" noChangeShapeType="1" noTextEdit="1"/>
              </p:cNvSpPr>
              <p:nvPr/>
            </p:nvSpPr>
            <p:spPr>
              <a:xfrm>
                <a:off x="7600662" y="5742721"/>
                <a:ext cx="2655445" cy="470000"/>
              </a:xfrm>
              <a:prstGeom prst="rect">
                <a:avLst/>
              </a:prstGeom>
              <a:blipFill>
                <a:blip r:embed="rId5"/>
                <a:stretch>
                  <a:fillRect b="-18182"/>
                </a:stretch>
              </a:blipFill>
            </p:spPr>
            <p:txBody>
              <a:bodyPr/>
              <a:lstStyle/>
              <a:p>
                <a:r>
                  <a:rPr lang="es-PE">
                    <a:noFill/>
                  </a:rPr>
                  <a:t> </a:t>
                </a:r>
              </a:p>
            </p:txBody>
          </p:sp>
        </mc:Fallback>
      </mc:AlternateContent>
    </p:spTree>
    <p:extLst>
      <p:ext uri="{BB962C8B-B14F-4D97-AF65-F5344CB8AC3E}">
        <p14:creationId xmlns:p14="http://schemas.microsoft.com/office/powerpoint/2010/main" val="2308134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C546936-20A9-EC91-B605-3B374739AA61}"/>
              </a:ext>
            </a:extLst>
          </p:cNvPr>
          <p:cNvSpPr>
            <a:spLocks noGrp="1"/>
          </p:cNvSpPr>
          <p:nvPr>
            <p:ph type="sldNum" sz="quarter" idx="12"/>
          </p:nvPr>
        </p:nvSpPr>
        <p:spPr/>
        <p:txBody>
          <a:bodyPr/>
          <a:lstStyle/>
          <a:p>
            <a:fld id="{18855385-B284-EA4F-9974-7221177F7666}" type="slidenum">
              <a:rPr lang="es-ES_tradnl" smtClean="0"/>
              <a:t>16</a:t>
            </a:fld>
            <a:endParaRPr lang="es-ES_tradnl"/>
          </a:p>
        </p:txBody>
      </p:sp>
      <p:pic>
        <p:nvPicPr>
          <p:cNvPr id="1026" name="Picture 2" descr="Tirar la soga fotos de stock, imágenes de Tirar la soga sin royalties |  Depositphotos">
            <a:extLst>
              <a:ext uri="{FF2B5EF4-FFF2-40B4-BE49-F238E27FC236}">
                <a16:creationId xmlns:a16="http://schemas.microsoft.com/office/drawing/2014/main" id="{174757CC-9F54-41BD-249B-80AEA5849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593" y="2659842"/>
            <a:ext cx="5735494" cy="28677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4C892F5-4296-A47B-319C-39DDC64A6271}"/>
              </a:ext>
            </a:extLst>
          </p:cNvPr>
          <p:cNvSpPr txBox="1"/>
          <p:nvPr/>
        </p:nvSpPr>
        <p:spPr>
          <a:xfrm>
            <a:off x="711245" y="1652700"/>
            <a:ext cx="2131277" cy="523220"/>
          </a:xfrm>
          <a:prstGeom prst="rect">
            <a:avLst/>
          </a:prstGeom>
          <a:noFill/>
        </p:spPr>
        <p:txBody>
          <a:bodyPr wrap="square">
            <a:spAutoFit/>
          </a:bodyPr>
          <a:lstStyle/>
          <a:p>
            <a:r>
              <a:rPr lang="es-PE" altLang="es-PE" sz="2800" b="1" dirty="0">
                <a:solidFill>
                  <a:srgbClr val="FF0000"/>
                </a:solidFill>
                <a:cs typeface="Arial" panose="020B0604020202020204" pitchFamily="34" charset="0"/>
              </a:rPr>
              <a:t>Actividad 2:</a:t>
            </a:r>
            <a:endParaRPr lang="es-PE" sz="2800" b="1" dirty="0">
              <a:solidFill>
                <a:srgbClr val="FF0000"/>
              </a:solidFill>
            </a:endParaRPr>
          </a:p>
        </p:txBody>
      </p:sp>
      <p:sp>
        <p:nvSpPr>
          <p:cNvPr id="6" name="CuadroTexto 5">
            <a:extLst>
              <a:ext uri="{FF2B5EF4-FFF2-40B4-BE49-F238E27FC236}">
                <a16:creationId xmlns:a16="http://schemas.microsoft.com/office/drawing/2014/main" id="{73EE0500-413A-AD10-3E1C-A4082CD0F2CC}"/>
              </a:ext>
            </a:extLst>
          </p:cNvPr>
          <p:cNvSpPr txBox="1"/>
          <p:nvPr/>
        </p:nvSpPr>
        <p:spPr>
          <a:xfrm>
            <a:off x="711245" y="2305615"/>
            <a:ext cx="5033619" cy="3970318"/>
          </a:xfrm>
          <a:prstGeom prst="rect">
            <a:avLst/>
          </a:prstGeom>
          <a:noFill/>
        </p:spPr>
        <p:txBody>
          <a:bodyPr wrap="square">
            <a:spAutoFit/>
          </a:bodyPr>
          <a:lstStyle/>
          <a:p>
            <a:r>
              <a:rPr lang="es-419" sz="2800" b="1" spc="-5" dirty="0">
                <a:solidFill>
                  <a:srgbClr val="1F497C"/>
                </a:solidFill>
                <a:latin typeface="Calibri"/>
                <a:cs typeface="Calibri"/>
              </a:rPr>
              <a:t>En el juego de la soga, el equipo vencedor tiró de ella con una fuerza de 300 N, haciendo que el otro equipo se deslice contra una fuerza de fricción de 40 N. Las masas de los integrantes del equipo perdedor fueron 75 kg, 62 kg, 68 kg y 55 kg. Hallar la aceleración que se produjo. </a:t>
            </a:r>
            <a:endParaRPr lang="es-PE" sz="2800" b="1" dirty="0"/>
          </a:p>
        </p:txBody>
      </p:sp>
    </p:spTree>
    <p:extLst>
      <p:ext uri="{BB962C8B-B14F-4D97-AF65-F5344CB8AC3E}">
        <p14:creationId xmlns:p14="http://schemas.microsoft.com/office/powerpoint/2010/main" val="238159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8520ADB-93AD-0B19-E1AD-425169DF6FCB}"/>
              </a:ext>
            </a:extLst>
          </p:cNvPr>
          <p:cNvSpPr>
            <a:spLocks noGrp="1"/>
          </p:cNvSpPr>
          <p:nvPr>
            <p:ph type="sldNum" sz="quarter" idx="12"/>
          </p:nvPr>
        </p:nvSpPr>
        <p:spPr/>
        <p:txBody>
          <a:bodyPr/>
          <a:lstStyle/>
          <a:p>
            <a:fld id="{18855385-B284-EA4F-9974-7221177F7666}" type="slidenum">
              <a:rPr lang="es-ES_tradnl" smtClean="0"/>
              <a:t>17</a:t>
            </a:fld>
            <a:endParaRPr lang="es-ES_tradnl"/>
          </a:p>
        </p:txBody>
      </p:sp>
      <p:sp>
        <p:nvSpPr>
          <p:cNvPr id="5" name="CuadroTexto 4">
            <a:extLst>
              <a:ext uri="{FF2B5EF4-FFF2-40B4-BE49-F238E27FC236}">
                <a16:creationId xmlns:a16="http://schemas.microsoft.com/office/drawing/2014/main" id="{A2CACE3A-BDA0-36B1-E33A-59D1B3EAE4F7}"/>
              </a:ext>
            </a:extLst>
          </p:cNvPr>
          <p:cNvSpPr txBox="1"/>
          <p:nvPr/>
        </p:nvSpPr>
        <p:spPr>
          <a:xfrm>
            <a:off x="3204518" y="463825"/>
            <a:ext cx="5593493" cy="707886"/>
          </a:xfrm>
          <a:prstGeom prst="rect">
            <a:avLst/>
          </a:prstGeom>
          <a:noFill/>
        </p:spPr>
        <p:txBody>
          <a:bodyPr wrap="square">
            <a:spAutoFit/>
          </a:bodyPr>
          <a:lstStyle/>
          <a:p>
            <a:pPr marL="0" indent="0">
              <a:buNone/>
            </a:pPr>
            <a:r>
              <a:rPr lang="es-419" sz="4000" b="1" dirty="0">
                <a:solidFill>
                  <a:srgbClr val="C41D4D"/>
                </a:solidFill>
              </a:rPr>
              <a:t>Tercera Ley de Newton</a:t>
            </a:r>
            <a:endParaRPr lang="es-PE" sz="4000" b="1" dirty="0">
              <a:solidFill>
                <a:srgbClr val="C41D4D"/>
              </a:solidFill>
            </a:endParaRPr>
          </a:p>
        </p:txBody>
      </p:sp>
      <p:pic>
        <p:nvPicPr>
          <p:cNvPr id="1026" name="Picture 2" descr="Tercera ley de newton. | PPT">
            <a:extLst>
              <a:ext uri="{FF2B5EF4-FFF2-40B4-BE49-F238E27FC236}">
                <a16:creationId xmlns:a16="http://schemas.microsoft.com/office/drawing/2014/main" id="{179F4F70-3C2C-618E-2820-CC3A813F7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9" y="1705775"/>
            <a:ext cx="5263636" cy="394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rcera ley de newton | Vector Premium">
            <a:extLst>
              <a:ext uri="{FF2B5EF4-FFF2-40B4-BE49-F238E27FC236}">
                <a16:creationId xmlns:a16="http://schemas.microsoft.com/office/drawing/2014/main" id="{50484885-ACA5-63B2-5E22-6435551DC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471" y="1688684"/>
            <a:ext cx="2032686" cy="20326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 Comprobemos la tercera ley de Newton (30%) Materiales: • Utilicemos el  carrito del primer experimento. • - Brainly.lat">
            <a:extLst>
              <a:ext uri="{FF2B5EF4-FFF2-40B4-BE49-F238E27FC236}">
                <a16:creationId xmlns:a16="http://schemas.microsoft.com/office/drawing/2014/main" id="{F44BCD80-6893-7BAC-3016-69B71FC0F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878" y="4149614"/>
            <a:ext cx="4520430" cy="24095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13F42A6B-1170-34B9-B417-8ED00B41F6E3}"/>
              </a:ext>
            </a:extLst>
          </p:cNvPr>
          <p:cNvGrpSpPr/>
          <p:nvPr/>
        </p:nvGrpSpPr>
        <p:grpSpPr>
          <a:xfrm>
            <a:off x="5937793" y="1762114"/>
            <a:ext cx="3444470" cy="2063915"/>
            <a:chOff x="303765" y="3519715"/>
            <a:chExt cx="4578624" cy="2726051"/>
          </a:xfrm>
        </p:grpSpPr>
        <p:grpSp>
          <p:nvGrpSpPr>
            <p:cNvPr id="8" name="Grupo 7">
              <a:extLst>
                <a:ext uri="{FF2B5EF4-FFF2-40B4-BE49-F238E27FC236}">
                  <a16:creationId xmlns:a16="http://schemas.microsoft.com/office/drawing/2014/main" id="{267357D3-0493-323A-DF35-68A40B48539B}"/>
                </a:ext>
              </a:extLst>
            </p:cNvPr>
            <p:cNvGrpSpPr/>
            <p:nvPr/>
          </p:nvGrpSpPr>
          <p:grpSpPr>
            <a:xfrm>
              <a:off x="303765" y="3519715"/>
              <a:ext cx="4404822" cy="2726051"/>
              <a:chOff x="303765" y="3519715"/>
              <a:chExt cx="4404822" cy="2726051"/>
            </a:xfrm>
          </p:grpSpPr>
          <p:pic>
            <p:nvPicPr>
              <p:cNvPr id="11" name="Imagen 10">
                <a:extLst>
                  <a:ext uri="{FF2B5EF4-FFF2-40B4-BE49-F238E27FC236}">
                    <a16:creationId xmlns:a16="http://schemas.microsoft.com/office/drawing/2014/main" id="{C526A839-985C-D685-49E9-428B8EFDC92C}"/>
                  </a:ext>
                </a:extLst>
              </p:cNvPr>
              <p:cNvPicPr>
                <a:picLocks noChangeAspect="1"/>
              </p:cNvPicPr>
              <p:nvPr/>
            </p:nvPicPr>
            <p:blipFill>
              <a:blip r:embed="rId5"/>
              <a:stretch>
                <a:fillRect/>
              </a:stretch>
            </p:blipFill>
            <p:spPr>
              <a:xfrm>
                <a:off x="303765" y="3519715"/>
                <a:ext cx="4404822" cy="2195892"/>
              </a:xfrm>
              <a:prstGeom prst="rect">
                <a:avLst/>
              </a:prstGeom>
            </p:spPr>
          </p:pic>
          <p:sp>
            <p:nvSpPr>
              <p:cNvPr id="12" name="CuadroTexto 11">
                <a:extLst>
                  <a:ext uri="{FF2B5EF4-FFF2-40B4-BE49-F238E27FC236}">
                    <a16:creationId xmlns:a16="http://schemas.microsoft.com/office/drawing/2014/main" id="{906929AB-27AF-8875-DFBA-F93384A26CA5}"/>
                  </a:ext>
                </a:extLst>
              </p:cNvPr>
              <p:cNvSpPr txBox="1"/>
              <p:nvPr/>
            </p:nvSpPr>
            <p:spPr>
              <a:xfrm>
                <a:off x="929991" y="5676644"/>
                <a:ext cx="3370873" cy="569122"/>
              </a:xfrm>
              <a:prstGeom prst="rect">
                <a:avLst/>
              </a:prstGeom>
              <a:noFill/>
            </p:spPr>
            <p:txBody>
              <a:bodyPr wrap="none" rtlCol="0">
                <a:spAutoFit/>
              </a:bodyPr>
              <a:lstStyle/>
              <a:p>
                <a:r>
                  <a:rPr lang="es-ES" sz="2200" b="1" dirty="0"/>
                  <a:t>Par  acción/reacción</a:t>
                </a:r>
                <a:endParaRPr lang="en-US" sz="2200" b="1" dirty="0"/>
              </a:p>
            </p:txBody>
          </p:sp>
        </p:gr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E81457F-4323-106F-2C13-794A90DBE877}"/>
                    </a:ext>
                  </a:extLst>
                </p:cNvPr>
                <p:cNvSpPr txBox="1"/>
                <p:nvPr/>
              </p:nvSpPr>
              <p:spPr>
                <a:xfrm>
                  <a:off x="4156972" y="3870941"/>
                  <a:ext cx="725417" cy="501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𝐹</m:t>
                                </m:r>
                              </m:e>
                            </m:acc>
                          </m:e>
                          <m:sub>
                            <m:r>
                              <a:rPr lang="es-ES" sz="2000" b="0" i="1" smtClean="0">
                                <a:latin typeface="Cambria Math" panose="02040503050406030204" pitchFamily="18" charset="0"/>
                              </a:rPr>
                              <m:t>𝐴</m:t>
                            </m:r>
                            <m:r>
                              <m:rPr>
                                <m:lit/>
                              </m:rPr>
                              <a:rPr lang="es-ES" sz="2000" b="0" i="1" smtClean="0">
                                <a:latin typeface="Cambria Math" panose="02040503050406030204" pitchFamily="18" charset="0"/>
                              </a:rPr>
                              <m:t>/</m:t>
                            </m:r>
                            <m:r>
                              <a:rPr lang="es-ES" sz="2000" b="0" i="1" smtClean="0">
                                <a:latin typeface="Cambria Math" panose="02040503050406030204" pitchFamily="18" charset="0"/>
                              </a:rPr>
                              <m:t>𝐵</m:t>
                            </m:r>
                          </m:sub>
                        </m:sSub>
                      </m:oMath>
                    </m:oMathPara>
                  </a14:m>
                  <a:endParaRPr lang="en-US" sz="2400" dirty="0"/>
                </a:p>
              </p:txBody>
            </p:sp>
          </mc:Choice>
          <mc:Fallback xmlns="">
            <p:sp>
              <p:nvSpPr>
                <p:cNvPr id="9" name="CuadroTexto 8">
                  <a:extLst>
                    <a:ext uri="{FF2B5EF4-FFF2-40B4-BE49-F238E27FC236}">
                      <a16:creationId xmlns:a16="http://schemas.microsoft.com/office/drawing/2014/main" id="{4E81457F-4323-106F-2C13-794A90DBE877}"/>
                    </a:ext>
                  </a:extLst>
                </p:cNvPr>
                <p:cNvSpPr txBox="1">
                  <a:spLocks noRot="1" noChangeAspect="1" noMove="1" noResize="1" noEditPoints="1" noAdjustHandles="1" noChangeArrowheads="1" noChangeShapeType="1" noTextEdit="1"/>
                </p:cNvSpPr>
                <p:nvPr/>
              </p:nvSpPr>
              <p:spPr>
                <a:xfrm>
                  <a:off x="4156972" y="3870941"/>
                  <a:ext cx="725417" cy="501625"/>
                </a:xfrm>
                <a:prstGeom prst="rect">
                  <a:avLst/>
                </a:prstGeom>
                <a:blipFill>
                  <a:blip r:embed="rId6"/>
                  <a:stretch>
                    <a:fillRect l="-10112" t="-32258" r="-11236" b="-25806"/>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20226A9-B8A9-4C60-F971-5A69941E43EE}"/>
                    </a:ext>
                  </a:extLst>
                </p:cNvPr>
                <p:cNvSpPr txBox="1"/>
                <p:nvPr/>
              </p:nvSpPr>
              <p:spPr>
                <a:xfrm>
                  <a:off x="526829" y="3870941"/>
                  <a:ext cx="742463" cy="501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𝐹</m:t>
                                </m:r>
                              </m:e>
                            </m:acc>
                          </m:e>
                          <m:sub>
                            <m:r>
                              <a:rPr lang="es-ES" sz="2000" b="0" i="1" smtClean="0">
                                <a:latin typeface="Cambria Math" panose="02040503050406030204" pitchFamily="18" charset="0"/>
                              </a:rPr>
                              <m:t>𝐵</m:t>
                            </m:r>
                            <m:r>
                              <m:rPr>
                                <m:lit/>
                              </m:rPr>
                              <a:rPr lang="es-ES" sz="2000" b="0" i="1" smtClean="0">
                                <a:latin typeface="Cambria Math" panose="02040503050406030204" pitchFamily="18" charset="0"/>
                              </a:rPr>
                              <m:t>/</m:t>
                            </m:r>
                            <m:r>
                              <a:rPr lang="es-ES" sz="2000" b="0" i="1" smtClean="0">
                                <a:latin typeface="Cambria Math" panose="02040503050406030204" pitchFamily="18" charset="0"/>
                              </a:rPr>
                              <m:t>𝐴</m:t>
                            </m:r>
                          </m:sub>
                        </m:sSub>
                      </m:oMath>
                    </m:oMathPara>
                  </a14:m>
                  <a:endParaRPr lang="en-US" sz="2400" dirty="0"/>
                </a:p>
              </p:txBody>
            </p:sp>
          </mc:Choice>
          <mc:Fallback xmlns="">
            <p:sp>
              <p:nvSpPr>
                <p:cNvPr id="10" name="CuadroTexto 9">
                  <a:extLst>
                    <a:ext uri="{FF2B5EF4-FFF2-40B4-BE49-F238E27FC236}">
                      <a16:creationId xmlns:a16="http://schemas.microsoft.com/office/drawing/2014/main" id="{520226A9-B8A9-4C60-F971-5A69941E43EE}"/>
                    </a:ext>
                  </a:extLst>
                </p:cNvPr>
                <p:cNvSpPr txBox="1">
                  <a:spLocks noRot="1" noChangeAspect="1" noMove="1" noResize="1" noEditPoints="1" noAdjustHandles="1" noChangeArrowheads="1" noChangeShapeType="1" noTextEdit="1"/>
                </p:cNvSpPr>
                <p:nvPr/>
              </p:nvSpPr>
              <p:spPr>
                <a:xfrm>
                  <a:off x="526829" y="3870941"/>
                  <a:ext cx="742463" cy="501625"/>
                </a:xfrm>
                <a:prstGeom prst="rect">
                  <a:avLst/>
                </a:prstGeom>
                <a:blipFill>
                  <a:blip r:embed="rId7"/>
                  <a:stretch>
                    <a:fillRect l="-9890" t="-32258" r="-8791" b="-25806"/>
                  </a:stretch>
                </a:blipFill>
              </p:spPr>
              <p:txBody>
                <a:bodyPr/>
                <a:lstStyle/>
                <a:p>
                  <a:r>
                    <a:rPr lang="es-PE">
                      <a:noFill/>
                    </a:rPr>
                    <a:t> </a:t>
                  </a:r>
                </a:p>
              </p:txBody>
            </p:sp>
          </mc:Fallback>
        </mc:AlternateContent>
      </p:grpSp>
      <p:sp>
        <p:nvSpPr>
          <p:cNvPr id="13" name="Rectángulo 12">
            <a:extLst>
              <a:ext uri="{FF2B5EF4-FFF2-40B4-BE49-F238E27FC236}">
                <a16:creationId xmlns:a16="http://schemas.microsoft.com/office/drawing/2014/main" id="{9CF1E57E-AAB3-66BF-85B7-314463956C4A}"/>
              </a:ext>
            </a:extLst>
          </p:cNvPr>
          <p:cNvSpPr/>
          <p:nvPr/>
        </p:nvSpPr>
        <p:spPr>
          <a:xfrm>
            <a:off x="385199" y="5809400"/>
            <a:ext cx="5215146" cy="646331"/>
          </a:xfrm>
          <a:prstGeom prst="rect">
            <a:avLst/>
          </a:prstGeom>
          <a:solidFill>
            <a:srgbClr val="FFFCD5"/>
          </a:solidFill>
          <a:ln w="22225" cmpd="sng">
            <a:solidFill>
              <a:srgbClr val="C41D4D"/>
            </a:solidFill>
          </a:ln>
        </p:spPr>
        <p:txBody>
          <a:bodyPr wrap="square">
            <a:spAutoFit/>
          </a:bodyPr>
          <a:lstStyle/>
          <a:p>
            <a:r>
              <a:rPr lang="es-PE" b="1" dirty="0"/>
              <a:t>Estas dos fuerzas tienen la </a:t>
            </a:r>
            <a:r>
              <a:rPr lang="es-PE" b="1" u="sng" dirty="0"/>
              <a:t>misma magnitud </a:t>
            </a:r>
            <a:r>
              <a:rPr lang="es-PE" b="1" dirty="0"/>
              <a:t>pero dirección opuesta, y actúan sobre </a:t>
            </a:r>
            <a:r>
              <a:rPr lang="en-US" b="1" i="1" u="sng" dirty="0" err="1"/>
              <a:t>diferentes</a:t>
            </a:r>
            <a:r>
              <a:rPr lang="en-US" b="1" i="1" u="sng" dirty="0"/>
              <a:t> </a:t>
            </a:r>
            <a:r>
              <a:rPr lang="en-US" b="1" u="sng" dirty="0" err="1"/>
              <a:t>cuerpos</a:t>
            </a:r>
            <a:r>
              <a:rPr lang="en-US" b="1" dirty="0"/>
              <a:t>.</a:t>
            </a:r>
            <a:endParaRPr lang="en-US" dirty="0"/>
          </a:p>
        </p:txBody>
      </p:sp>
    </p:spTree>
    <p:extLst>
      <p:ext uri="{BB962C8B-B14F-4D97-AF65-F5344CB8AC3E}">
        <p14:creationId xmlns:p14="http://schemas.microsoft.com/office/powerpoint/2010/main" val="281151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001484" y="536530"/>
            <a:ext cx="8817235" cy="584775"/>
          </a:xfrm>
          <a:prstGeom prst="rect">
            <a:avLst/>
          </a:prstGeom>
        </p:spPr>
        <p:txBody>
          <a:bodyPr wrap="square">
            <a:spAutoFit/>
          </a:bodyPr>
          <a:lstStyle/>
          <a:p>
            <a:r>
              <a:rPr lang="en-US" sz="3200" b="1" dirty="0" err="1">
                <a:solidFill>
                  <a:srgbClr val="0070C0"/>
                </a:solidFill>
              </a:rPr>
              <a:t>Descripción</a:t>
            </a:r>
            <a:r>
              <a:rPr lang="en-US" sz="3200" b="1" dirty="0">
                <a:solidFill>
                  <a:srgbClr val="0070C0"/>
                </a:solidFill>
              </a:rPr>
              <a:t> de la </a:t>
            </a:r>
            <a:r>
              <a:rPr lang="en-US" sz="3200" b="1" dirty="0" err="1">
                <a:solidFill>
                  <a:srgbClr val="0070C0"/>
                </a:solidFill>
              </a:rPr>
              <a:t>tercera</a:t>
            </a:r>
            <a:r>
              <a:rPr lang="en-US" sz="3200" b="1" dirty="0">
                <a:solidFill>
                  <a:srgbClr val="0070C0"/>
                </a:solidFill>
              </a:rPr>
              <a:t> ley de Newton</a:t>
            </a:r>
          </a:p>
        </p:txBody>
      </p:sp>
      <p:grpSp>
        <p:nvGrpSpPr>
          <p:cNvPr id="4" name="Grupo 3">
            <a:extLst>
              <a:ext uri="{FF2B5EF4-FFF2-40B4-BE49-F238E27FC236}">
                <a16:creationId xmlns:a16="http://schemas.microsoft.com/office/drawing/2014/main" id="{62E24756-6273-2585-0CFE-81B99C11A3F5}"/>
              </a:ext>
            </a:extLst>
          </p:cNvPr>
          <p:cNvGrpSpPr/>
          <p:nvPr/>
        </p:nvGrpSpPr>
        <p:grpSpPr>
          <a:xfrm>
            <a:off x="1454960" y="1795815"/>
            <a:ext cx="2892504" cy="2521525"/>
            <a:chOff x="1395920" y="1859700"/>
            <a:chExt cx="2892504" cy="2521525"/>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904" y="1859700"/>
              <a:ext cx="2371475" cy="2521525"/>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3044053" y="2392228"/>
                  <a:ext cx="32861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800" b="0" i="1" smtClean="0">
                                <a:solidFill>
                                  <a:srgbClr val="C00000"/>
                                </a:solidFill>
                                <a:latin typeface="Cambria Math" panose="02040503050406030204" pitchFamily="18" charset="0"/>
                              </a:rPr>
                            </m:ctrlPr>
                          </m:accPr>
                          <m:e>
                            <m:r>
                              <a:rPr lang="es-ES" sz="2800" b="1" i="1" smtClean="0">
                                <a:solidFill>
                                  <a:srgbClr val="C00000"/>
                                </a:solidFill>
                                <a:latin typeface="Cambria Math" panose="02040503050406030204" pitchFamily="18" charset="0"/>
                              </a:rPr>
                              <m:t>𝑭</m:t>
                            </m:r>
                          </m:e>
                        </m:acc>
                      </m:oMath>
                    </m:oMathPara>
                  </a14:m>
                  <a:endParaRPr lang="en-US" sz="2800" dirty="0">
                    <a:solidFill>
                      <a:srgbClr val="C00000"/>
                    </a:solidFill>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3044053" y="2392228"/>
                  <a:ext cx="328616" cy="483146"/>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3278532" y="2603025"/>
                  <a:ext cx="1009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solidFill>
                              <a:srgbClr val="C00000"/>
                            </a:solidFill>
                            <a:latin typeface="Cambria Math" panose="02040503050406030204" pitchFamily="18" charset="0"/>
                          </a:rPr>
                          <m:t>𝑻𝒓𝒂𝒃</m:t>
                        </m:r>
                        <m:r>
                          <m:rPr>
                            <m:lit/>
                          </m:rPr>
                          <a:rPr lang="es-ES" sz="1600" b="1" i="1" smtClean="0">
                            <a:solidFill>
                              <a:srgbClr val="C00000"/>
                            </a:solidFill>
                            <a:latin typeface="Cambria Math" panose="02040503050406030204" pitchFamily="18" charset="0"/>
                          </a:rPr>
                          <m:t>/</m:t>
                        </m:r>
                        <m:r>
                          <a:rPr lang="es-ES" sz="1600" b="1" i="1" smtClean="0">
                            <a:solidFill>
                              <a:srgbClr val="C00000"/>
                            </a:solidFill>
                            <a:latin typeface="Cambria Math" panose="02040503050406030204" pitchFamily="18" charset="0"/>
                          </a:rPr>
                          <m:t>𝑹𝒆𝒇</m:t>
                        </m:r>
                      </m:oMath>
                    </m:oMathPara>
                  </a14:m>
                  <a:endParaRPr lang="en-US" sz="1600" b="1" dirty="0">
                    <a:solidFill>
                      <a:srgbClr val="C00000"/>
                    </a:solidFill>
                  </a:endParaRPr>
                </a:p>
              </p:txBody>
            </p:sp>
          </mc:Choice>
          <mc:Fallback xmlns="">
            <p:sp>
              <p:nvSpPr>
                <p:cNvPr id="9" name="CuadroTexto 8"/>
                <p:cNvSpPr txBox="1">
                  <a:spLocks noRot="1" noChangeAspect="1" noMove="1" noResize="1" noEditPoints="1" noAdjustHandles="1" noChangeArrowheads="1" noChangeShapeType="1" noTextEdit="1"/>
                </p:cNvSpPr>
                <p:nvPr/>
              </p:nvSpPr>
              <p:spPr>
                <a:xfrm>
                  <a:off x="3278532" y="2603025"/>
                  <a:ext cx="1009892" cy="246221"/>
                </a:xfrm>
                <a:prstGeom prst="rect">
                  <a:avLst/>
                </a:prstGeom>
                <a:blipFill>
                  <a:blip r:embed="rId4"/>
                  <a:stretch>
                    <a:fillRect l="-4848" r="-6667" b="-3500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1395920" y="2306416"/>
                  <a:ext cx="32861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800" b="0" i="1" smtClean="0">
                                <a:solidFill>
                                  <a:srgbClr val="C00000"/>
                                </a:solidFill>
                                <a:latin typeface="Cambria Math" panose="02040503050406030204" pitchFamily="18" charset="0"/>
                              </a:rPr>
                            </m:ctrlPr>
                          </m:accPr>
                          <m:e>
                            <m:r>
                              <a:rPr lang="es-ES" sz="2800" b="1" i="1" smtClean="0">
                                <a:solidFill>
                                  <a:srgbClr val="C00000"/>
                                </a:solidFill>
                                <a:latin typeface="Cambria Math" panose="02040503050406030204" pitchFamily="18" charset="0"/>
                              </a:rPr>
                              <m:t>𝑭</m:t>
                            </m:r>
                          </m:e>
                        </m:acc>
                      </m:oMath>
                    </m:oMathPara>
                  </a14:m>
                  <a:endParaRPr lang="en-US" sz="2800" dirty="0">
                    <a:solidFill>
                      <a:srgbClr val="C00000"/>
                    </a:solidFill>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1395920" y="2306416"/>
                  <a:ext cx="328616" cy="483146"/>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619016" y="2586735"/>
                  <a:ext cx="1009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solidFill>
                              <a:srgbClr val="C00000"/>
                            </a:solidFill>
                            <a:latin typeface="Cambria Math" panose="02040503050406030204" pitchFamily="18" charset="0"/>
                          </a:rPr>
                          <m:t>𝑹𝒆𝒇</m:t>
                        </m:r>
                        <m:r>
                          <m:rPr>
                            <m:lit/>
                          </m:rPr>
                          <a:rPr lang="es-ES" sz="1600" b="1" i="1" smtClean="0">
                            <a:solidFill>
                              <a:srgbClr val="C00000"/>
                            </a:solidFill>
                            <a:latin typeface="Cambria Math" panose="02040503050406030204" pitchFamily="18" charset="0"/>
                          </a:rPr>
                          <m:t>/</m:t>
                        </m:r>
                        <m:r>
                          <a:rPr lang="es-ES" sz="1600" b="1" i="1" smtClean="0">
                            <a:solidFill>
                              <a:srgbClr val="C00000"/>
                            </a:solidFill>
                            <a:latin typeface="Cambria Math" panose="02040503050406030204" pitchFamily="18" charset="0"/>
                          </a:rPr>
                          <m:t>𝑻𝒓𝒂𝒃</m:t>
                        </m:r>
                      </m:oMath>
                    </m:oMathPara>
                  </a14:m>
                  <a:endParaRPr lang="en-US" sz="1600" b="1" dirty="0">
                    <a:solidFill>
                      <a:srgbClr val="C00000"/>
                    </a:solidFill>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1619016" y="2586735"/>
                  <a:ext cx="1009892" cy="246221"/>
                </a:xfrm>
                <a:prstGeom prst="rect">
                  <a:avLst/>
                </a:prstGeom>
                <a:blipFill>
                  <a:blip r:embed="rId6"/>
                  <a:stretch>
                    <a:fillRect l="-6024" r="-4819" b="-35000"/>
                  </a:stretch>
                </a:blipFill>
              </p:spPr>
              <p:txBody>
                <a:bodyPr/>
                <a:lstStyle/>
                <a:p>
                  <a:r>
                    <a:rPr lang="es-PE">
                      <a:noFill/>
                    </a:rPr>
                    <a:t> </a:t>
                  </a:r>
                </a:p>
              </p:txBody>
            </p:sp>
          </mc:Fallback>
        </mc:AlternateContent>
      </p:grpSp>
      <p:sp>
        <p:nvSpPr>
          <p:cNvPr id="12" name="CuadroTexto 11"/>
          <p:cNvSpPr txBox="1"/>
          <p:nvPr/>
        </p:nvSpPr>
        <p:spPr>
          <a:xfrm>
            <a:off x="5101905" y="2594954"/>
            <a:ext cx="6217727" cy="1200329"/>
          </a:xfrm>
          <a:prstGeom prst="rect">
            <a:avLst/>
          </a:prstGeom>
          <a:noFill/>
        </p:spPr>
        <p:txBody>
          <a:bodyPr wrap="square" rtlCol="0">
            <a:spAutoFit/>
          </a:bodyPr>
          <a:lstStyle/>
          <a:p>
            <a:pPr algn="just"/>
            <a:r>
              <a:rPr lang="es-ES" sz="2400" b="1" dirty="0"/>
              <a:t>El trabajador empuja la refrigeradora y la refrigeradora reacciona con una fuerza de igual magnitud pero de sentido contrario. </a:t>
            </a:r>
            <a:endParaRPr lang="en-US" sz="2400" b="1" dirty="0"/>
          </a:p>
        </p:txBody>
      </p:sp>
      <p:grpSp>
        <p:nvGrpSpPr>
          <p:cNvPr id="21" name="Grupo 20">
            <a:extLst>
              <a:ext uri="{FF2B5EF4-FFF2-40B4-BE49-F238E27FC236}">
                <a16:creationId xmlns:a16="http://schemas.microsoft.com/office/drawing/2014/main" id="{45452E20-B394-6022-DB83-365F9D01372F}"/>
              </a:ext>
            </a:extLst>
          </p:cNvPr>
          <p:cNvGrpSpPr/>
          <p:nvPr/>
        </p:nvGrpSpPr>
        <p:grpSpPr>
          <a:xfrm>
            <a:off x="879351" y="4536347"/>
            <a:ext cx="3902154" cy="1846281"/>
            <a:chOff x="822669" y="4475189"/>
            <a:chExt cx="3902154" cy="1846281"/>
          </a:xfrm>
        </p:grpSpPr>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669" y="4475189"/>
              <a:ext cx="3902154" cy="1846281"/>
            </a:xfrm>
            <a:prstGeom prst="rect">
              <a:avLst/>
            </a:prstGeom>
          </p:spPr>
        </p:pic>
        <p:cxnSp>
          <p:nvCxnSpPr>
            <p:cNvPr id="14" name="Conector recto de flecha 13"/>
            <p:cNvCxnSpPr/>
            <p:nvPr/>
          </p:nvCxnSpPr>
          <p:spPr>
            <a:xfrm>
              <a:off x="1869506" y="5138079"/>
              <a:ext cx="786809" cy="0"/>
            </a:xfrm>
            <a:prstGeom prst="straightConnector1">
              <a:avLst/>
            </a:prstGeom>
            <a:ln w="47625">
              <a:solidFill>
                <a:srgbClr val="84000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2999027" y="5138079"/>
              <a:ext cx="786809" cy="0"/>
            </a:xfrm>
            <a:prstGeom prst="straightConnector1">
              <a:avLst/>
            </a:prstGeom>
            <a:ln w="47625">
              <a:solidFill>
                <a:srgbClr val="84000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uadroTexto 15"/>
                <p:cNvSpPr txBox="1"/>
                <p:nvPr/>
              </p:nvSpPr>
              <p:spPr>
                <a:xfrm>
                  <a:off x="1419455" y="4932948"/>
                  <a:ext cx="32861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800" b="0" i="1" smtClean="0">
                                <a:solidFill>
                                  <a:srgbClr val="00B050"/>
                                </a:solidFill>
                                <a:latin typeface="Cambria Math" panose="02040503050406030204" pitchFamily="18" charset="0"/>
                              </a:rPr>
                            </m:ctrlPr>
                          </m:accPr>
                          <m:e>
                            <m:r>
                              <a:rPr lang="es-ES" sz="2800" b="1" i="1" smtClean="0">
                                <a:solidFill>
                                  <a:srgbClr val="00B050"/>
                                </a:solidFill>
                                <a:latin typeface="Cambria Math" panose="02040503050406030204" pitchFamily="18" charset="0"/>
                              </a:rPr>
                              <m:t>𝑭</m:t>
                            </m:r>
                          </m:e>
                        </m:acc>
                      </m:oMath>
                    </m:oMathPara>
                  </a14:m>
                  <a:endParaRPr lang="en-US" sz="2800" dirty="0">
                    <a:solidFill>
                      <a:srgbClr val="00B050"/>
                    </a:solidFill>
                  </a:endParaRPr>
                </a:p>
              </p:txBody>
            </p:sp>
          </mc:Choice>
          <mc:Fallback xmlns="">
            <p:sp>
              <p:nvSpPr>
                <p:cNvPr id="16" name="CuadroTexto 15"/>
                <p:cNvSpPr txBox="1">
                  <a:spLocks noRot="1" noChangeAspect="1" noMove="1" noResize="1" noEditPoints="1" noAdjustHandles="1" noChangeArrowheads="1" noChangeShapeType="1" noTextEdit="1"/>
                </p:cNvSpPr>
                <p:nvPr/>
              </p:nvSpPr>
              <p:spPr>
                <a:xfrm>
                  <a:off x="1419455" y="4932948"/>
                  <a:ext cx="328616" cy="483146"/>
                </a:xfrm>
                <a:prstGeom prst="rect">
                  <a:avLst/>
                </a:prstGeom>
                <a:blipFill>
                  <a:blip r:embed="rId8"/>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1626127" y="5213267"/>
                  <a:ext cx="11044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solidFill>
                              <a:srgbClr val="00B050"/>
                            </a:solidFill>
                            <a:latin typeface="Cambria Math" panose="02040503050406030204" pitchFamily="18" charset="0"/>
                          </a:rPr>
                          <m:t>𝑻𝒓𝒂𝒃</m:t>
                        </m:r>
                        <m:r>
                          <m:rPr>
                            <m:lit/>
                          </m:rPr>
                          <a:rPr lang="es-ES" sz="1600" b="1" i="1" smtClean="0">
                            <a:solidFill>
                              <a:srgbClr val="00B050"/>
                            </a:solidFill>
                            <a:latin typeface="Cambria Math" panose="02040503050406030204" pitchFamily="18" charset="0"/>
                          </a:rPr>
                          <m:t>/</m:t>
                        </m:r>
                        <m:r>
                          <a:rPr lang="es-ES" sz="1600" b="1" i="1" smtClean="0">
                            <a:solidFill>
                              <a:srgbClr val="00B050"/>
                            </a:solidFill>
                            <a:latin typeface="Cambria Math" panose="02040503050406030204" pitchFamily="18" charset="0"/>
                          </a:rPr>
                          <m:t>𝑪𝒂𝒋𝒂</m:t>
                        </m:r>
                      </m:oMath>
                    </m:oMathPara>
                  </a14:m>
                  <a:endParaRPr lang="en-US" sz="1600" b="1" dirty="0">
                    <a:solidFill>
                      <a:srgbClr val="00B050"/>
                    </a:solidFill>
                  </a:endParaRPr>
                </a:p>
              </p:txBody>
            </p:sp>
          </mc:Choice>
          <mc:Fallback xmlns="">
            <p:sp>
              <p:nvSpPr>
                <p:cNvPr id="17" name="CuadroTexto 16"/>
                <p:cNvSpPr txBox="1">
                  <a:spLocks noRot="1" noChangeAspect="1" noMove="1" noResize="1" noEditPoints="1" noAdjustHandles="1" noChangeArrowheads="1" noChangeShapeType="1" noTextEdit="1"/>
                </p:cNvSpPr>
                <p:nvPr/>
              </p:nvSpPr>
              <p:spPr>
                <a:xfrm>
                  <a:off x="1626127" y="5213267"/>
                  <a:ext cx="1104470" cy="246221"/>
                </a:xfrm>
                <a:prstGeom prst="rect">
                  <a:avLst/>
                </a:prstGeom>
                <a:blipFill>
                  <a:blip r:embed="rId9"/>
                  <a:stretch>
                    <a:fillRect l="-3867" r="-6077" b="-34146"/>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2636876" y="4509161"/>
                  <a:ext cx="32861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800" b="0" i="1" smtClean="0">
                                <a:solidFill>
                                  <a:srgbClr val="00B050"/>
                                </a:solidFill>
                                <a:latin typeface="Cambria Math" panose="02040503050406030204" pitchFamily="18" charset="0"/>
                              </a:rPr>
                            </m:ctrlPr>
                          </m:accPr>
                          <m:e>
                            <m:r>
                              <a:rPr lang="es-ES" sz="2800" b="1" i="1" smtClean="0">
                                <a:solidFill>
                                  <a:srgbClr val="00B050"/>
                                </a:solidFill>
                                <a:latin typeface="Cambria Math" panose="02040503050406030204" pitchFamily="18" charset="0"/>
                              </a:rPr>
                              <m:t>𝑭</m:t>
                            </m:r>
                          </m:e>
                        </m:acc>
                      </m:oMath>
                    </m:oMathPara>
                  </a14:m>
                  <a:endParaRPr lang="en-US" sz="2800" dirty="0">
                    <a:solidFill>
                      <a:srgbClr val="00B050"/>
                    </a:solidFill>
                  </a:endParaRPr>
                </a:p>
              </p:txBody>
            </p:sp>
          </mc:Choice>
          <mc:Fallback xmlns="">
            <p:sp>
              <p:nvSpPr>
                <p:cNvPr id="18" name="CuadroTexto 17"/>
                <p:cNvSpPr txBox="1">
                  <a:spLocks noRot="1" noChangeAspect="1" noMove="1" noResize="1" noEditPoints="1" noAdjustHandles="1" noChangeArrowheads="1" noChangeShapeType="1" noTextEdit="1"/>
                </p:cNvSpPr>
                <p:nvPr/>
              </p:nvSpPr>
              <p:spPr>
                <a:xfrm>
                  <a:off x="2636876" y="4509161"/>
                  <a:ext cx="328616" cy="483146"/>
                </a:xfrm>
                <a:prstGeom prst="rect">
                  <a:avLst/>
                </a:prstGeom>
                <a:blipFill>
                  <a:blip r:embed="rId10"/>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2859972" y="4789480"/>
                  <a:ext cx="11044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solidFill>
                              <a:srgbClr val="00B050"/>
                            </a:solidFill>
                            <a:latin typeface="Cambria Math" panose="02040503050406030204" pitchFamily="18" charset="0"/>
                          </a:rPr>
                          <m:t>𝑪𝒂𝒋𝒂</m:t>
                        </m:r>
                        <m:r>
                          <m:rPr>
                            <m:lit/>
                          </m:rPr>
                          <a:rPr lang="es-ES" sz="1600" b="1" i="1" smtClean="0">
                            <a:solidFill>
                              <a:srgbClr val="00B050"/>
                            </a:solidFill>
                            <a:latin typeface="Cambria Math" panose="02040503050406030204" pitchFamily="18" charset="0"/>
                          </a:rPr>
                          <m:t>/</m:t>
                        </m:r>
                        <m:r>
                          <a:rPr lang="es-ES" sz="1600" b="1" i="1" smtClean="0">
                            <a:solidFill>
                              <a:srgbClr val="00B050"/>
                            </a:solidFill>
                            <a:latin typeface="Cambria Math" panose="02040503050406030204" pitchFamily="18" charset="0"/>
                          </a:rPr>
                          <m:t>𝑻𝒓𝒂𝒃</m:t>
                        </m:r>
                      </m:oMath>
                    </m:oMathPara>
                  </a14:m>
                  <a:endParaRPr lang="en-US" sz="1600" b="1" dirty="0">
                    <a:solidFill>
                      <a:srgbClr val="00B050"/>
                    </a:solidFill>
                  </a:endParaRPr>
                </a:p>
              </p:txBody>
            </p:sp>
          </mc:Choice>
          <mc:Fallback xmlns="">
            <p:sp>
              <p:nvSpPr>
                <p:cNvPr id="19" name="CuadroTexto 18"/>
                <p:cNvSpPr txBox="1">
                  <a:spLocks noRot="1" noChangeAspect="1" noMove="1" noResize="1" noEditPoints="1" noAdjustHandles="1" noChangeArrowheads="1" noChangeShapeType="1" noTextEdit="1"/>
                </p:cNvSpPr>
                <p:nvPr/>
              </p:nvSpPr>
              <p:spPr>
                <a:xfrm>
                  <a:off x="2859972" y="4789480"/>
                  <a:ext cx="1104470" cy="246221"/>
                </a:xfrm>
                <a:prstGeom prst="rect">
                  <a:avLst/>
                </a:prstGeom>
                <a:blipFill>
                  <a:blip r:embed="rId11"/>
                  <a:stretch>
                    <a:fillRect l="-5495" r="-4396" b="-35000"/>
                  </a:stretch>
                </a:blipFill>
              </p:spPr>
              <p:txBody>
                <a:bodyPr/>
                <a:lstStyle/>
                <a:p>
                  <a:r>
                    <a:rPr lang="es-PE">
                      <a:noFill/>
                    </a:rPr>
                    <a:t> </a:t>
                  </a:r>
                </a:p>
              </p:txBody>
            </p:sp>
          </mc:Fallback>
        </mc:AlternateContent>
      </p:grpSp>
      <p:sp>
        <p:nvSpPr>
          <p:cNvPr id="2" name="CuadroTexto 1">
            <a:extLst>
              <a:ext uri="{FF2B5EF4-FFF2-40B4-BE49-F238E27FC236}">
                <a16:creationId xmlns:a16="http://schemas.microsoft.com/office/drawing/2014/main" id="{7C381E4F-0428-0E79-D492-9BCF36E102CB}"/>
              </a:ext>
            </a:extLst>
          </p:cNvPr>
          <p:cNvSpPr txBox="1"/>
          <p:nvPr/>
        </p:nvSpPr>
        <p:spPr>
          <a:xfrm>
            <a:off x="5216425" y="4656997"/>
            <a:ext cx="6217727" cy="1200329"/>
          </a:xfrm>
          <a:prstGeom prst="rect">
            <a:avLst/>
          </a:prstGeom>
          <a:noFill/>
        </p:spPr>
        <p:txBody>
          <a:bodyPr wrap="square" rtlCol="0">
            <a:spAutoFit/>
          </a:bodyPr>
          <a:lstStyle/>
          <a:p>
            <a:pPr algn="just"/>
            <a:r>
              <a:rPr lang="es-ES" sz="2400" b="1" dirty="0"/>
              <a:t>El trabajador jala la caja y la caja reacciona con una fuerza de igual magnitud pero de sentido contrario. </a:t>
            </a:r>
            <a:endParaRPr lang="en-US" sz="2400" b="1" dirty="0"/>
          </a:p>
        </p:txBody>
      </p:sp>
    </p:spTree>
    <p:extLst>
      <p:ext uri="{BB962C8B-B14F-4D97-AF65-F5344CB8AC3E}">
        <p14:creationId xmlns:p14="http://schemas.microsoft.com/office/powerpoint/2010/main" val="956511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09BBD0E-FED8-0849-C65C-1D5790B33CB9}"/>
              </a:ext>
            </a:extLst>
          </p:cNvPr>
          <p:cNvSpPr>
            <a:spLocks noGrp="1"/>
          </p:cNvSpPr>
          <p:nvPr>
            <p:ph type="sldNum" sz="quarter" idx="12"/>
          </p:nvPr>
        </p:nvSpPr>
        <p:spPr/>
        <p:txBody>
          <a:bodyPr/>
          <a:lstStyle/>
          <a:p>
            <a:fld id="{18855385-B284-EA4F-9974-7221177F7666}" type="slidenum">
              <a:rPr lang="es-ES_tradnl" smtClean="0"/>
              <a:t>19</a:t>
            </a:fld>
            <a:endParaRPr lang="es-ES_tradnl"/>
          </a:p>
        </p:txBody>
      </p:sp>
      <p:pic>
        <p:nvPicPr>
          <p:cNvPr id="6" name="Imagen 5">
            <a:extLst>
              <a:ext uri="{FF2B5EF4-FFF2-40B4-BE49-F238E27FC236}">
                <a16:creationId xmlns:a16="http://schemas.microsoft.com/office/drawing/2014/main" id="{F807E871-1858-3CE5-80AC-9CCA04155ED8}"/>
              </a:ext>
            </a:extLst>
          </p:cNvPr>
          <p:cNvPicPr>
            <a:picLocks noChangeAspect="1"/>
          </p:cNvPicPr>
          <p:nvPr/>
        </p:nvPicPr>
        <p:blipFill>
          <a:blip r:embed="rId2"/>
          <a:stretch>
            <a:fillRect/>
          </a:stretch>
        </p:blipFill>
        <p:spPr>
          <a:xfrm>
            <a:off x="6212243" y="1682201"/>
            <a:ext cx="4735844" cy="2687037"/>
          </a:xfrm>
          <a:prstGeom prst="rect">
            <a:avLst/>
          </a:prstGeom>
        </p:spPr>
      </p:pic>
      <p:sp>
        <p:nvSpPr>
          <p:cNvPr id="7" name="CuadroTexto 6">
            <a:extLst>
              <a:ext uri="{FF2B5EF4-FFF2-40B4-BE49-F238E27FC236}">
                <a16:creationId xmlns:a16="http://schemas.microsoft.com/office/drawing/2014/main" id="{769E8A14-62B6-AABB-9998-3A8BE5F5AAFF}"/>
              </a:ext>
            </a:extLst>
          </p:cNvPr>
          <p:cNvSpPr txBox="1"/>
          <p:nvPr/>
        </p:nvSpPr>
        <p:spPr>
          <a:xfrm>
            <a:off x="912794" y="625671"/>
            <a:ext cx="1846275" cy="523220"/>
          </a:xfrm>
          <a:prstGeom prst="rect">
            <a:avLst/>
          </a:prstGeom>
          <a:noFill/>
        </p:spPr>
        <p:txBody>
          <a:bodyPr wrap="square">
            <a:spAutoFit/>
          </a:bodyPr>
          <a:lstStyle/>
          <a:p>
            <a:r>
              <a:rPr lang="es-PE" altLang="es-PE" sz="2800" b="1" dirty="0">
                <a:solidFill>
                  <a:srgbClr val="C00000"/>
                </a:solidFill>
                <a:cs typeface="Arial" panose="020B0604020202020204" pitchFamily="34" charset="0"/>
              </a:rPr>
              <a:t>Ejemplo 6:</a:t>
            </a:r>
            <a:endParaRPr lang="es-PE" sz="2800" b="1" dirty="0">
              <a:solidFill>
                <a:srgbClr val="C00000"/>
              </a:solidFill>
            </a:endParaRPr>
          </a:p>
        </p:txBody>
      </p:sp>
      <p:sp>
        <p:nvSpPr>
          <p:cNvPr id="10" name="CuadroTexto 9">
            <a:extLst>
              <a:ext uri="{FF2B5EF4-FFF2-40B4-BE49-F238E27FC236}">
                <a16:creationId xmlns:a16="http://schemas.microsoft.com/office/drawing/2014/main" id="{B25C08AF-20A6-38E9-505F-6D907B908ED4}"/>
              </a:ext>
            </a:extLst>
          </p:cNvPr>
          <p:cNvSpPr txBox="1"/>
          <p:nvPr/>
        </p:nvSpPr>
        <p:spPr>
          <a:xfrm>
            <a:off x="9646010" y="3556620"/>
            <a:ext cx="378941" cy="400110"/>
          </a:xfrm>
          <a:prstGeom prst="rect">
            <a:avLst/>
          </a:prstGeom>
          <a:noFill/>
        </p:spPr>
        <p:txBody>
          <a:bodyPr wrap="square">
            <a:spAutoFit/>
          </a:bodyPr>
          <a:lstStyle/>
          <a:p>
            <a:r>
              <a:rPr lang="es-PE" altLang="es-PE" sz="2000" b="1" dirty="0">
                <a:solidFill>
                  <a:schemeClr val="accent1">
                    <a:lumMod val="20000"/>
                    <a:lumOff val="80000"/>
                  </a:schemeClr>
                </a:solidFill>
                <a:cs typeface="Arial" panose="020B0604020202020204" pitchFamily="34" charset="0"/>
              </a:rPr>
              <a:t>A</a:t>
            </a:r>
            <a:endParaRPr lang="es-PE" sz="2000" b="1" dirty="0">
              <a:solidFill>
                <a:schemeClr val="accent1">
                  <a:lumMod val="20000"/>
                  <a:lumOff val="80000"/>
                </a:schemeClr>
              </a:solidFill>
              <a:cs typeface="Arial" panose="020B0604020202020204" pitchFamily="34" charset="0"/>
            </a:endParaRPr>
          </a:p>
        </p:txBody>
      </p:sp>
      <p:sp>
        <p:nvSpPr>
          <p:cNvPr id="11" name="CuadroTexto 10">
            <a:extLst>
              <a:ext uri="{FF2B5EF4-FFF2-40B4-BE49-F238E27FC236}">
                <a16:creationId xmlns:a16="http://schemas.microsoft.com/office/drawing/2014/main" id="{10FA0643-68A7-39F8-7BAF-29C7D38752F2}"/>
              </a:ext>
            </a:extLst>
          </p:cNvPr>
          <p:cNvSpPr txBox="1"/>
          <p:nvPr/>
        </p:nvSpPr>
        <p:spPr>
          <a:xfrm>
            <a:off x="8258889" y="3756675"/>
            <a:ext cx="321276" cy="400110"/>
          </a:xfrm>
          <a:prstGeom prst="rect">
            <a:avLst/>
          </a:prstGeom>
          <a:noFill/>
        </p:spPr>
        <p:txBody>
          <a:bodyPr wrap="square">
            <a:spAutoFit/>
          </a:bodyPr>
          <a:lstStyle/>
          <a:p>
            <a:r>
              <a:rPr lang="es-PE" altLang="es-PE" sz="2000" b="1" dirty="0">
                <a:solidFill>
                  <a:schemeClr val="accent1">
                    <a:lumMod val="20000"/>
                    <a:lumOff val="80000"/>
                  </a:schemeClr>
                </a:solidFill>
                <a:cs typeface="Arial" panose="020B0604020202020204" pitchFamily="34" charset="0"/>
              </a:rPr>
              <a:t>B</a:t>
            </a:r>
            <a:endParaRPr lang="es-PE" sz="2000" dirty="0">
              <a:solidFill>
                <a:schemeClr val="accent1">
                  <a:lumMod val="20000"/>
                  <a:lumOff val="80000"/>
                </a:schemeClr>
              </a:solidFill>
            </a:endParaRPr>
          </a:p>
        </p:txBody>
      </p:sp>
      <p:sp>
        <p:nvSpPr>
          <p:cNvPr id="12" name="CuadroTexto 11">
            <a:extLst>
              <a:ext uri="{FF2B5EF4-FFF2-40B4-BE49-F238E27FC236}">
                <a16:creationId xmlns:a16="http://schemas.microsoft.com/office/drawing/2014/main" id="{EA13EE62-85F8-87C9-ECB6-9B0927C792E4}"/>
              </a:ext>
            </a:extLst>
          </p:cNvPr>
          <p:cNvSpPr txBox="1"/>
          <p:nvPr/>
        </p:nvSpPr>
        <p:spPr>
          <a:xfrm>
            <a:off x="320775" y="1847343"/>
            <a:ext cx="5698706" cy="2246769"/>
          </a:xfrm>
          <a:prstGeom prst="rect">
            <a:avLst/>
          </a:prstGeom>
          <a:noFill/>
        </p:spPr>
        <p:txBody>
          <a:bodyPr wrap="square">
            <a:spAutoFit/>
          </a:bodyPr>
          <a:lstStyle/>
          <a:p>
            <a:r>
              <a:rPr lang="es-419" sz="2800" b="1" spc="-5" dirty="0">
                <a:solidFill>
                  <a:srgbClr val="1F497C"/>
                </a:solidFill>
                <a:latin typeface="Calibri"/>
                <a:cs typeface="Calibri"/>
              </a:rPr>
              <a:t>Desde un bote A de 20 kg se empuja un bote B de 25 kg, aplicándole a este una aceleración de 4 m/s</a:t>
            </a:r>
            <a:r>
              <a:rPr lang="es-419" sz="2800" b="1" spc="-5" baseline="30000" dirty="0">
                <a:solidFill>
                  <a:srgbClr val="1F497C"/>
                </a:solidFill>
                <a:latin typeface="Calibri"/>
                <a:cs typeface="Calibri"/>
              </a:rPr>
              <a:t>2</a:t>
            </a:r>
            <a:r>
              <a:rPr lang="es-419" sz="2800" b="1" spc="-5" dirty="0">
                <a:solidFill>
                  <a:srgbClr val="1F497C"/>
                </a:solidFill>
                <a:latin typeface="Calibri"/>
                <a:cs typeface="Calibri"/>
              </a:rPr>
              <a:t>. ¿Con qué aceleración retrocede el bote A, por efecto del empuje realizado? </a:t>
            </a:r>
            <a:endParaRPr lang="es-PE" sz="2800" b="1" dirty="0"/>
          </a:p>
        </p:txBody>
      </p:sp>
      <p:sp>
        <p:nvSpPr>
          <p:cNvPr id="13" name="CuadroTexto 12">
            <a:extLst>
              <a:ext uri="{FF2B5EF4-FFF2-40B4-BE49-F238E27FC236}">
                <a16:creationId xmlns:a16="http://schemas.microsoft.com/office/drawing/2014/main" id="{58388328-D750-2270-7E78-3D96535B90DB}"/>
              </a:ext>
            </a:extLst>
          </p:cNvPr>
          <p:cNvSpPr txBox="1"/>
          <p:nvPr/>
        </p:nvSpPr>
        <p:spPr>
          <a:xfrm>
            <a:off x="320775" y="4185507"/>
            <a:ext cx="1846275" cy="523220"/>
          </a:xfrm>
          <a:prstGeom prst="rect">
            <a:avLst/>
          </a:prstGeom>
          <a:noFill/>
        </p:spPr>
        <p:txBody>
          <a:bodyPr wrap="square">
            <a:spAutoFit/>
          </a:bodyPr>
          <a:lstStyle/>
          <a:p>
            <a:r>
              <a:rPr lang="es-PE" altLang="es-PE" sz="2800" dirty="0">
                <a:solidFill>
                  <a:srgbClr val="0070C0"/>
                </a:solidFill>
                <a:cs typeface="Arial" panose="020B0604020202020204" pitchFamily="34" charset="0"/>
              </a:rPr>
              <a:t>Solución:</a:t>
            </a:r>
            <a:endParaRPr lang="es-PE" sz="2800" dirty="0">
              <a:solidFill>
                <a:srgbClr val="0070C0"/>
              </a:solidFill>
            </a:endParaRP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D44F5D97-75B7-1D99-D206-462C34E4B0D9}"/>
                  </a:ext>
                </a:extLst>
              </p:cNvPr>
              <p:cNvSpPr txBox="1"/>
              <p:nvPr/>
            </p:nvSpPr>
            <p:spPr>
              <a:xfrm>
                <a:off x="425105" y="4884880"/>
                <a:ext cx="1689073" cy="523220"/>
              </a:xfrm>
              <a:prstGeom prst="rect">
                <a:avLst/>
              </a:prstGeom>
              <a:noFill/>
            </p:spPr>
            <p:txBody>
              <a:bodyPr wrap="square">
                <a:spAutoFit/>
              </a:bodyPr>
              <a:lstStyle/>
              <a:p>
                <a14:m>
                  <m:oMath xmlns:m="http://schemas.openxmlformats.org/officeDocument/2006/math">
                    <m:sSub>
                      <m:sSubPr>
                        <m:ctrlPr>
                          <a:rPr lang="es-419" sz="2800" b="0" i="1" smtClean="0">
                            <a:latin typeface="Cambria Math" panose="02040503050406030204" pitchFamily="18" charset="0"/>
                          </a:rPr>
                        </m:ctrlPr>
                      </m:sSubPr>
                      <m:e>
                        <m:r>
                          <a:rPr lang="es-419" sz="2800" i="1">
                            <a:latin typeface="Cambria Math" panose="02040503050406030204" pitchFamily="18" charset="0"/>
                          </a:rPr>
                          <m:t>𝐹</m:t>
                        </m:r>
                      </m:e>
                      <m:sub>
                        <m:r>
                          <a:rPr lang="es-419" sz="2800" b="0" i="1" smtClean="0">
                            <a:latin typeface="Cambria Math" panose="02040503050406030204" pitchFamily="18" charset="0"/>
                          </a:rPr>
                          <m:t>𝐴</m:t>
                        </m:r>
                      </m:sub>
                    </m:sSub>
                    <m:r>
                      <a:rPr lang="es-419" sz="2800" b="0" i="1" smtClean="0">
                        <a:latin typeface="Cambria Math" panose="02040503050406030204" pitchFamily="18" charset="0"/>
                      </a:rPr>
                      <m:t>=</m:t>
                    </m:r>
                  </m:oMath>
                </a14:m>
                <a:r>
                  <a:rPr lang="es-419" sz="2800" dirty="0"/>
                  <a:t> </a:t>
                </a:r>
                <a14:m>
                  <m:oMath xmlns:m="http://schemas.openxmlformats.org/officeDocument/2006/math">
                    <m:sSub>
                      <m:sSubPr>
                        <m:ctrlPr>
                          <a:rPr lang="es-419" sz="2800" i="1">
                            <a:latin typeface="Cambria Math" panose="02040503050406030204" pitchFamily="18" charset="0"/>
                          </a:rPr>
                        </m:ctrlPr>
                      </m:sSubPr>
                      <m:e>
                        <m:r>
                          <a:rPr lang="es-419" sz="2800" b="0" i="1" smtClean="0">
                            <a:latin typeface="Cambria Math" panose="02040503050406030204" pitchFamily="18" charset="0"/>
                          </a:rPr>
                          <m:t>−</m:t>
                        </m:r>
                        <m:r>
                          <a:rPr lang="es-419" sz="2800" i="1">
                            <a:latin typeface="Cambria Math" panose="02040503050406030204" pitchFamily="18" charset="0"/>
                          </a:rPr>
                          <m:t>𝐹</m:t>
                        </m:r>
                      </m:e>
                      <m:sub>
                        <m:r>
                          <a:rPr lang="es-419" sz="2800" i="1">
                            <a:latin typeface="Cambria Math" panose="02040503050406030204" pitchFamily="18" charset="0"/>
                          </a:rPr>
                          <m:t>𝐵</m:t>
                        </m:r>
                      </m:sub>
                    </m:sSub>
                  </m:oMath>
                </a14:m>
                <a:endParaRPr lang="es-PE" sz="2800" b="1" dirty="0"/>
              </a:p>
            </p:txBody>
          </p:sp>
        </mc:Choice>
        <mc:Fallback xmlns="">
          <p:sp>
            <p:nvSpPr>
              <p:cNvPr id="14" name="CuadroTexto 13">
                <a:extLst>
                  <a:ext uri="{FF2B5EF4-FFF2-40B4-BE49-F238E27FC236}">
                    <a16:creationId xmlns:a16="http://schemas.microsoft.com/office/drawing/2014/main" id="{D44F5D97-75B7-1D99-D206-462C34E4B0D9}"/>
                  </a:ext>
                </a:extLst>
              </p:cNvPr>
              <p:cNvSpPr txBox="1">
                <a:spLocks noRot="1" noChangeAspect="1" noMove="1" noResize="1" noEditPoints="1" noAdjustHandles="1" noChangeArrowheads="1" noChangeShapeType="1" noTextEdit="1"/>
              </p:cNvSpPr>
              <p:nvPr/>
            </p:nvSpPr>
            <p:spPr>
              <a:xfrm>
                <a:off x="425105" y="4884880"/>
                <a:ext cx="1689073" cy="523220"/>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705DECE-775B-F915-61DA-C44B795AC5CC}"/>
                  </a:ext>
                </a:extLst>
              </p:cNvPr>
              <p:cNvSpPr txBox="1"/>
              <p:nvPr/>
            </p:nvSpPr>
            <p:spPr>
              <a:xfrm>
                <a:off x="1921531" y="4915674"/>
                <a:ext cx="6919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400" b="1" i="1" smtClean="0">
                          <a:solidFill>
                            <a:srgbClr val="FF0000"/>
                          </a:solidFill>
                          <a:latin typeface="Cambria Math" panose="02040503050406030204" pitchFamily="18" charset="0"/>
                          <a:ea typeface="Cambria Math" panose="02040503050406030204" pitchFamily="18" charset="0"/>
                        </a:rPr>
                        <m:t>→</m:t>
                      </m:r>
                    </m:oMath>
                  </m:oMathPara>
                </a14:m>
                <a:endParaRPr lang="es-PE" sz="2400" b="1" dirty="0">
                  <a:solidFill>
                    <a:srgbClr val="FF0000"/>
                  </a:solidFill>
                </a:endParaRPr>
              </a:p>
            </p:txBody>
          </p:sp>
        </mc:Choice>
        <mc:Fallback xmlns="">
          <p:sp>
            <p:nvSpPr>
              <p:cNvPr id="16" name="CuadroTexto 15">
                <a:extLst>
                  <a:ext uri="{FF2B5EF4-FFF2-40B4-BE49-F238E27FC236}">
                    <a16:creationId xmlns:a16="http://schemas.microsoft.com/office/drawing/2014/main" id="{B705DECE-775B-F915-61DA-C44B795AC5CC}"/>
                  </a:ext>
                </a:extLst>
              </p:cNvPr>
              <p:cNvSpPr txBox="1">
                <a:spLocks noRot="1" noChangeAspect="1" noMove="1" noResize="1" noEditPoints="1" noAdjustHandles="1" noChangeArrowheads="1" noChangeShapeType="1" noTextEdit="1"/>
              </p:cNvSpPr>
              <p:nvPr/>
            </p:nvSpPr>
            <p:spPr>
              <a:xfrm>
                <a:off x="1921531" y="4915674"/>
                <a:ext cx="691978" cy="461665"/>
              </a:xfrm>
              <a:prstGeom prst="rect">
                <a:avLst/>
              </a:prstGeom>
              <a:blipFill>
                <a:blip r:embed="rId4"/>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41F938A-5A36-1BF7-5419-29083CB83F85}"/>
                  </a:ext>
                </a:extLst>
              </p:cNvPr>
              <p:cNvSpPr txBox="1"/>
              <p:nvPr/>
            </p:nvSpPr>
            <p:spPr>
              <a:xfrm>
                <a:off x="2395921" y="4854119"/>
                <a:ext cx="341833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419" sz="2800" b="0" i="1" smtClean="0">
                              <a:latin typeface="Cambria Math" panose="02040503050406030204" pitchFamily="18" charset="0"/>
                            </a:rPr>
                          </m:ctrlPr>
                        </m:sSubPr>
                        <m:e>
                          <m:r>
                            <a:rPr lang="es-419" sz="2800" b="0" i="1" smtClean="0">
                              <a:latin typeface="Cambria Math" panose="02040503050406030204" pitchFamily="18" charset="0"/>
                            </a:rPr>
                            <m:t>𝑚</m:t>
                          </m:r>
                        </m:e>
                        <m:sub>
                          <m:r>
                            <a:rPr lang="es-419" sz="2800" b="0" i="1" smtClean="0">
                              <a:latin typeface="Cambria Math" panose="02040503050406030204" pitchFamily="18" charset="0"/>
                            </a:rPr>
                            <m:t>𝐴</m:t>
                          </m:r>
                        </m:sub>
                      </m:sSub>
                      <m:r>
                        <a:rPr lang="es-419" sz="2800" b="0" i="1" smtClean="0">
                          <a:latin typeface="Cambria Math" panose="02040503050406030204" pitchFamily="18" charset="0"/>
                          <a:ea typeface="Cambria Math" panose="02040503050406030204" pitchFamily="18" charset="0"/>
                        </a:rPr>
                        <m:t>∙</m:t>
                      </m:r>
                      <m:sSub>
                        <m:sSubPr>
                          <m:ctrlPr>
                            <a:rPr lang="es-419" sz="2800" b="0" i="1" smtClean="0">
                              <a:latin typeface="Cambria Math" panose="02040503050406030204" pitchFamily="18" charset="0"/>
                              <a:ea typeface="Cambria Math" panose="02040503050406030204" pitchFamily="18" charset="0"/>
                            </a:rPr>
                          </m:ctrlPr>
                        </m:sSubPr>
                        <m:e>
                          <m:r>
                            <a:rPr lang="es-419" sz="2800" b="0" i="1" smtClean="0">
                              <a:latin typeface="Cambria Math" panose="02040503050406030204" pitchFamily="18" charset="0"/>
                              <a:ea typeface="Cambria Math" panose="02040503050406030204" pitchFamily="18" charset="0"/>
                            </a:rPr>
                            <m:t>𝑎</m:t>
                          </m:r>
                        </m:e>
                        <m:sub>
                          <m:r>
                            <a:rPr lang="es-419" sz="2800" b="0" i="1" smtClean="0">
                              <a:latin typeface="Cambria Math" panose="02040503050406030204" pitchFamily="18" charset="0"/>
                              <a:ea typeface="Cambria Math" panose="02040503050406030204" pitchFamily="18" charset="0"/>
                            </a:rPr>
                            <m:t>𝐴</m:t>
                          </m:r>
                        </m:sub>
                      </m:sSub>
                      <m:r>
                        <a:rPr lang="es-419" sz="2800" b="0" i="1" smtClean="0">
                          <a:latin typeface="Cambria Math" panose="02040503050406030204" pitchFamily="18" charset="0"/>
                        </a:rPr>
                        <m:t>=−</m:t>
                      </m:r>
                      <m:sSub>
                        <m:sSubPr>
                          <m:ctrlPr>
                            <a:rPr lang="es-419" sz="2800" i="1">
                              <a:latin typeface="Cambria Math" panose="02040503050406030204" pitchFamily="18" charset="0"/>
                            </a:rPr>
                          </m:ctrlPr>
                        </m:sSubPr>
                        <m:e>
                          <m:r>
                            <a:rPr lang="es-419" sz="2800" i="1">
                              <a:latin typeface="Cambria Math" panose="02040503050406030204" pitchFamily="18" charset="0"/>
                            </a:rPr>
                            <m:t>𝑚</m:t>
                          </m:r>
                        </m:e>
                        <m:sub>
                          <m:r>
                            <a:rPr lang="es-419" sz="2800" b="0" i="1" smtClean="0">
                              <a:latin typeface="Cambria Math" panose="02040503050406030204" pitchFamily="18" charset="0"/>
                            </a:rPr>
                            <m:t>𝐵</m:t>
                          </m:r>
                        </m:sub>
                      </m:sSub>
                      <m:r>
                        <a:rPr lang="es-419" sz="2800" i="1">
                          <a:latin typeface="Cambria Math" panose="02040503050406030204" pitchFamily="18" charset="0"/>
                          <a:ea typeface="Cambria Math" panose="02040503050406030204" pitchFamily="18" charset="0"/>
                        </a:rPr>
                        <m:t>∙</m:t>
                      </m:r>
                      <m:sSub>
                        <m:sSubPr>
                          <m:ctrlPr>
                            <a:rPr lang="es-419" sz="2800" i="1">
                              <a:latin typeface="Cambria Math" panose="02040503050406030204" pitchFamily="18" charset="0"/>
                              <a:ea typeface="Cambria Math" panose="02040503050406030204" pitchFamily="18" charset="0"/>
                            </a:rPr>
                          </m:ctrlPr>
                        </m:sSubPr>
                        <m:e>
                          <m:r>
                            <a:rPr lang="es-419" sz="2800" i="1">
                              <a:latin typeface="Cambria Math" panose="02040503050406030204" pitchFamily="18" charset="0"/>
                              <a:ea typeface="Cambria Math" panose="02040503050406030204" pitchFamily="18" charset="0"/>
                            </a:rPr>
                            <m:t>𝑎</m:t>
                          </m:r>
                        </m:e>
                        <m:sub>
                          <m:r>
                            <a:rPr lang="es-419" sz="2800" b="0" i="1" smtClean="0">
                              <a:latin typeface="Cambria Math" panose="02040503050406030204" pitchFamily="18" charset="0"/>
                              <a:ea typeface="Cambria Math" panose="02040503050406030204" pitchFamily="18" charset="0"/>
                            </a:rPr>
                            <m:t>𝐵</m:t>
                          </m:r>
                        </m:sub>
                      </m:sSub>
                    </m:oMath>
                  </m:oMathPara>
                </a14:m>
                <a:endParaRPr lang="es-PE" sz="2800" b="1" dirty="0"/>
              </a:p>
            </p:txBody>
          </p:sp>
        </mc:Choice>
        <mc:Fallback xmlns="">
          <p:sp>
            <p:nvSpPr>
              <p:cNvPr id="17" name="CuadroTexto 16">
                <a:extLst>
                  <a:ext uri="{FF2B5EF4-FFF2-40B4-BE49-F238E27FC236}">
                    <a16:creationId xmlns:a16="http://schemas.microsoft.com/office/drawing/2014/main" id="{041F938A-5A36-1BF7-5419-29083CB83F85}"/>
                  </a:ext>
                </a:extLst>
              </p:cNvPr>
              <p:cNvSpPr txBox="1">
                <a:spLocks noRot="1" noChangeAspect="1" noMove="1" noResize="1" noEditPoints="1" noAdjustHandles="1" noChangeArrowheads="1" noChangeShapeType="1" noTextEdit="1"/>
              </p:cNvSpPr>
              <p:nvPr/>
            </p:nvSpPr>
            <p:spPr>
              <a:xfrm>
                <a:off x="2395921" y="4854119"/>
                <a:ext cx="3418336" cy="523220"/>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BB70A30C-1129-1B4C-9312-C765690EB400}"/>
                  </a:ext>
                </a:extLst>
              </p:cNvPr>
              <p:cNvSpPr txBox="1"/>
              <p:nvPr/>
            </p:nvSpPr>
            <p:spPr>
              <a:xfrm>
                <a:off x="5561453" y="4946435"/>
                <a:ext cx="6919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419" sz="2400" b="1" i="1" smtClean="0">
                          <a:solidFill>
                            <a:srgbClr val="FF0000"/>
                          </a:solidFill>
                          <a:latin typeface="Cambria Math" panose="02040503050406030204" pitchFamily="18" charset="0"/>
                          <a:ea typeface="Cambria Math" panose="02040503050406030204" pitchFamily="18" charset="0"/>
                        </a:rPr>
                        <m:t>→</m:t>
                      </m:r>
                    </m:oMath>
                  </m:oMathPara>
                </a14:m>
                <a:endParaRPr lang="es-PE" sz="2400" b="1" dirty="0">
                  <a:solidFill>
                    <a:srgbClr val="FF0000"/>
                  </a:solidFill>
                </a:endParaRPr>
              </a:p>
            </p:txBody>
          </p:sp>
        </mc:Choice>
        <mc:Fallback xmlns="">
          <p:sp>
            <p:nvSpPr>
              <p:cNvPr id="18" name="CuadroTexto 17">
                <a:extLst>
                  <a:ext uri="{FF2B5EF4-FFF2-40B4-BE49-F238E27FC236}">
                    <a16:creationId xmlns:a16="http://schemas.microsoft.com/office/drawing/2014/main" id="{BB70A30C-1129-1B4C-9312-C765690EB400}"/>
                  </a:ext>
                </a:extLst>
              </p:cNvPr>
              <p:cNvSpPr txBox="1">
                <a:spLocks noRot="1" noChangeAspect="1" noMove="1" noResize="1" noEditPoints="1" noAdjustHandles="1" noChangeArrowheads="1" noChangeShapeType="1" noTextEdit="1"/>
              </p:cNvSpPr>
              <p:nvPr/>
            </p:nvSpPr>
            <p:spPr>
              <a:xfrm>
                <a:off x="5561453" y="4946435"/>
                <a:ext cx="691978" cy="461665"/>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EF22CD4-4627-FEE8-0F95-1F3F7A95BD83}"/>
                  </a:ext>
                </a:extLst>
              </p:cNvPr>
              <p:cNvSpPr txBox="1"/>
              <p:nvPr/>
            </p:nvSpPr>
            <p:spPr>
              <a:xfrm>
                <a:off x="6096000" y="4914189"/>
                <a:ext cx="37083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s-419" sz="2800" b="0" i="1" smtClean="0">
                              <a:latin typeface="Cambria Math" panose="02040503050406030204" pitchFamily="18" charset="0"/>
                              <a:ea typeface="Cambria Math" panose="02040503050406030204" pitchFamily="18" charset="0"/>
                            </a:rPr>
                          </m:ctrlPr>
                        </m:dPr>
                        <m:e>
                          <m:r>
                            <a:rPr lang="es-419" sz="2800" b="0" i="1" smtClean="0">
                              <a:latin typeface="Cambria Math" panose="02040503050406030204" pitchFamily="18" charset="0"/>
                              <a:ea typeface="Cambria Math" panose="02040503050406030204" pitchFamily="18" charset="0"/>
                            </a:rPr>
                            <m:t>20</m:t>
                          </m:r>
                        </m:e>
                      </m:d>
                      <m:r>
                        <a:rPr lang="es-419" sz="2800" b="0" i="1" smtClean="0">
                          <a:latin typeface="Cambria Math" panose="02040503050406030204" pitchFamily="18" charset="0"/>
                          <a:ea typeface="Cambria Math" panose="02040503050406030204" pitchFamily="18" charset="0"/>
                        </a:rPr>
                        <m:t>∙</m:t>
                      </m:r>
                      <m:sSub>
                        <m:sSubPr>
                          <m:ctrlPr>
                            <a:rPr lang="es-419" sz="2800" b="0" i="1" smtClean="0">
                              <a:latin typeface="Cambria Math" panose="02040503050406030204" pitchFamily="18" charset="0"/>
                              <a:ea typeface="Cambria Math" panose="02040503050406030204" pitchFamily="18" charset="0"/>
                            </a:rPr>
                          </m:ctrlPr>
                        </m:sSubPr>
                        <m:e>
                          <m:r>
                            <a:rPr lang="es-419" sz="2800" b="0" i="1" smtClean="0">
                              <a:latin typeface="Cambria Math" panose="02040503050406030204" pitchFamily="18" charset="0"/>
                              <a:ea typeface="Cambria Math" panose="02040503050406030204" pitchFamily="18" charset="0"/>
                            </a:rPr>
                            <m:t>𝑎</m:t>
                          </m:r>
                        </m:e>
                        <m:sub>
                          <m:r>
                            <a:rPr lang="es-419" sz="2800" b="0" i="1" smtClean="0">
                              <a:latin typeface="Cambria Math" panose="02040503050406030204" pitchFamily="18" charset="0"/>
                              <a:ea typeface="Cambria Math" panose="02040503050406030204" pitchFamily="18" charset="0"/>
                            </a:rPr>
                            <m:t>𝐴</m:t>
                          </m:r>
                        </m:sub>
                      </m:sSub>
                      <m:r>
                        <a:rPr lang="es-419" sz="2800" b="0" i="1" smtClean="0">
                          <a:latin typeface="Cambria Math" panose="02040503050406030204" pitchFamily="18" charset="0"/>
                        </a:rPr>
                        <m:t>=−</m:t>
                      </m:r>
                      <m:d>
                        <m:dPr>
                          <m:ctrlPr>
                            <a:rPr lang="es-419" sz="2800" i="1">
                              <a:latin typeface="Cambria Math" panose="02040503050406030204" pitchFamily="18" charset="0"/>
                              <a:ea typeface="Cambria Math" panose="02040503050406030204" pitchFamily="18" charset="0"/>
                            </a:rPr>
                          </m:ctrlPr>
                        </m:dPr>
                        <m:e>
                          <m:r>
                            <a:rPr lang="es-419" sz="2800" i="1">
                              <a:latin typeface="Cambria Math" panose="02040503050406030204" pitchFamily="18" charset="0"/>
                              <a:ea typeface="Cambria Math" panose="02040503050406030204" pitchFamily="18" charset="0"/>
                            </a:rPr>
                            <m:t>2</m:t>
                          </m:r>
                          <m:r>
                            <a:rPr lang="es-419" sz="2800" b="0" i="1" smtClean="0">
                              <a:latin typeface="Cambria Math" panose="02040503050406030204" pitchFamily="18" charset="0"/>
                              <a:ea typeface="Cambria Math" panose="02040503050406030204" pitchFamily="18" charset="0"/>
                            </a:rPr>
                            <m:t>5</m:t>
                          </m:r>
                        </m:e>
                      </m:d>
                      <m:r>
                        <a:rPr lang="es-419" sz="2800" i="1">
                          <a:latin typeface="Cambria Math" panose="02040503050406030204" pitchFamily="18" charset="0"/>
                          <a:ea typeface="Cambria Math" panose="02040503050406030204" pitchFamily="18" charset="0"/>
                        </a:rPr>
                        <m:t>∙</m:t>
                      </m:r>
                      <m:d>
                        <m:dPr>
                          <m:ctrlPr>
                            <a:rPr lang="es-419" sz="2800" i="1">
                              <a:latin typeface="Cambria Math" panose="02040503050406030204" pitchFamily="18" charset="0"/>
                              <a:ea typeface="Cambria Math" panose="02040503050406030204" pitchFamily="18" charset="0"/>
                            </a:rPr>
                          </m:ctrlPr>
                        </m:dPr>
                        <m:e>
                          <m:r>
                            <a:rPr lang="es-419" sz="2800" b="0" i="1" smtClean="0">
                              <a:latin typeface="Cambria Math" panose="02040503050406030204" pitchFamily="18" charset="0"/>
                              <a:ea typeface="Cambria Math" panose="02040503050406030204" pitchFamily="18" charset="0"/>
                            </a:rPr>
                            <m:t>4</m:t>
                          </m:r>
                        </m:e>
                      </m:d>
                    </m:oMath>
                  </m:oMathPara>
                </a14:m>
                <a:endParaRPr lang="es-PE" sz="2800" b="1" dirty="0"/>
              </a:p>
            </p:txBody>
          </p:sp>
        </mc:Choice>
        <mc:Fallback xmlns="">
          <p:sp>
            <p:nvSpPr>
              <p:cNvPr id="19" name="CuadroTexto 18">
                <a:extLst>
                  <a:ext uri="{FF2B5EF4-FFF2-40B4-BE49-F238E27FC236}">
                    <a16:creationId xmlns:a16="http://schemas.microsoft.com/office/drawing/2014/main" id="{7EF22CD4-4627-FEE8-0F95-1F3F7A95BD83}"/>
                  </a:ext>
                </a:extLst>
              </p:cNvPr>
              <p:cNvSpPr txBox="1">
                <a:spLocks noRot="1" noChangeAspect="1" noMove="1" noResize="1" noEditPoints="1" noAdjustHandles="1" noChangeArrowheads="1" noChangeShapeType="1" noTextEdit="1"/>
              </p:cNvSpPr>
              <p:nvPr/>
            </p:nvSpPr>
            <p:spPr>
              <a:xfrm>
                <a:off x="6096000" y="4914189"/>
                <a:ext cx="3708326" cy="523220"/>
              </a:xfrm>
              <a:prstGeom prst="rect">
                <a:avLst/>
              </a:prstGeom>
              <a:blipFill>
                <a:blip r:embed="rId7"/>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49995FF-33C5-5C2E-25A9-AA8726DF36F0}"/>
                  </a:ext>
                </a:extLst>
              </p:cNvPr>
              <p:cNvSpPr txBox="1"/>
              <p:nvPr/>
            </p:nvSpPr>
            <p:spPr>
              <a:xfrm>
                <a:off x="6448926" y="5621982"/>
                <a:ext cx="2662122"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419" sz="2800" b="1" i="1" smtClean="0">
                              <a:latin typeface="Cambria Math" panose="02040503050406030204" pitchFamily="18" charset="0"/>
                              <a:ea typeface="Cambria Math" panose="02040503050406030204" pitchFamily="18" charset="0"/>
                            </a:rPr>
                          </m:ctrlPr>
                        </m:sSubPr>
                        <m:e>
                          <m:r>
                            <a:rPr lang="es-419" sz="2800" b="1" i="1" smtClean="0">
                              <a:latin typeface="Cambria Math" panose="02040503050406030204" pitchFamily="18" charset="0"/>
                              <a:ea typeface="Cambria Math" panose="02040503050406030204" pitchFamily="18" charset="0"/>
                            </a:rPr>
                            <m:t>𝒂</m:t>
                          </m:r>
                        </m:e>
                        <m:sub>
                          <m:r>
                            <a:rPr lang="es-419" sz="2800" b="1" i="1" smtClean="0">
                              <a:latin typeface="Cambria Math" panose="02040503050406030204" pitchFamily="18" charset="0"/>
                              <a:ea typeface="Cambria Math" panose="02040503050406030204" pitchFamily="18" charset="0"/>
                            </a:rPr>
                            <m:t>𝑨</m:t>
                          </m:r>
                        </m:sub>
                      </m:sSub>
                      <m:r>
                        <a:rPr lang="es-419" sz="2800" b="1" i="1" smtClean="0">
                          <a:latin typeface="Cambria Math" panose="02040503050406030204" pitchFamily="18" charset="0"/>
                        </a:rPr>
                        <m:t>=−</m:t>
                      </m:r>
                      <m:r>
                        <a:rPr lang="es-419" sz="2800" b="1" i="1" smtClean="0">
                          <a:latin typeface="Cambria Math" panose="02040503050406030204" pitchFamily="18" charset="0"/>
                        </a:rPr>
                        <m:t>𝟓</m:t>
                      </m:r>
                      <m:r>
                        <a:rPr lang="es-419" sz="2800" b="1" i="1" smtClean="0">
                          <a:latin typeface="Cambria Math" panose="02040503050406030204" pitchFamily="18" charset="0"/>
                        </a:rPr>
                        <m:t> </m:t>
                      </m:r>
                      <m:r>
                        <a:rPr lang="es-419" sz="2800" b="1" i="1" smtClean="0">
                          <a:latin typeface="Cambria Math" panose="02040503050406030204" pitchFamily="18" charset="0"/>
                        </a:rPr>
                        <m:t>𝒎</m:t>
                      </m:r>
                      <m:r>
                        <a:rPr lang="es-419" sz="2800" b="1" i="1" smtClean="0">
                          <a:latin typeface="Cambria Math" panose="02040503050406030204" pitchFamily="18" charset="0"/>
                        </a:rPr>
                        <m:t>/</m:t>
                      </m:r>
                      <m:sSup>
                        <m:sSupPr>
                          <m:ctrlPr>
                            <a:rPr lang="es-419" sz="2800" b="1" i="1" smtClean="0">
                              <a:latin typeface="Cambria Math" panose="02040503050406030204" pitchFamily="18" charset="0"/>
                            </a:rPr>
                          </m:ctrlPr>
                        </m:sSupPr>
                        <m:e>
                          <m:r>
                            <a:rPr lang="es-419" sz="2800" b="1" i="1" smtClean="0">
                              <a:latin typeface="Cambria Math" panose="02040503050406030204" pitchFamily="18" charset="0"/>
                            </a:rPr>
                            <m:t>𝒔</m:t>
                          </m:r>
                        </m:e>
                        <m:sup>
                          <m:r>
                            <a:rPr lang="es-419" sz="2800" b="1" i="1" smtClean="0">
                              <a:latin typeface="Cambria Math" panose="02040503050406030204" pitchFamily="18" charset="0"/>
                            </a:rPr>
                            <m:t>𝟐</m:t>
                          </m:r>
                        </m:sup>
                      </m:sSup>
                      <m:r>
                        <a:rPr lang="es-419" sz="2800" b="1" i="1" smtClean="0">
                          <a:latin typeface="Cambria Math" panose="02040503050406030204" pitchFamily="18" charset="0"/>
                        </a:rPr>
                        <m:t> </m:t>
                      </m:r>
                    </m:oMath>
                  </m:oMathPara>
                </a14:m>
                <a:endParaRPr lang="es-PE" sz="2800" b="1" dirty="0"/>
              </a:p>
            </p:txBody>
          </p:sp>
        </mc:Choice>
        <mc:Fallback xmlns="">
          <p:sp>
            <p:nvSpPr>
              <p:cNvPr id="20" name="CuadroTexto 19">
                <a:extLst>
                  <a:ext uri="{FF2B5EF4-FFF2-40B4-BE49-F238E27FC236}">
                    <a16:creationId xmlns:a16="http://schemas.microsoft.com/office/drawing/2014/main" id="{849995FF-33C5-5C2E-25A9-AA8726DF36F0}"/>
                  </a:ext>
                </a:extLst>
              </p:cNvPr>
              <p:cNvSpPr txBox="1">
                <a:spLocks noRot="1" noChangeAspect="1" noMove="1" noResize="1" noEditPoints="1" noAdjustHandles="1" noChangeArrowheads="1" noChangeShapeType="1" noTextEdit="1"/>
              </p:cNvSpPr>
              <p:nvPr/>
            </p:nvSpPr>
            <p:spPr>
              <a:xfrm>
                <a:off x="6448926" y="5621982"/>
                <a:ext cx="2662122" cy="532966"/>
              </a:xfrm>
              <a:prstGeom prst="rect">
                <a:avLst/>
              </a:prstGeom>
              <a:blipFill>
                <a:blip r:embed="rId8"/>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183050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C15D3C-8A88-2B41-AF9B-92152F043F62}"/>
              </a:ext>
            </a:extLst>
          </p:cNvPr>
          <p:cNvSpPr>
            <a:spLocks noChangeArrowheads="1"/>
          </p:cNvSpPr>
          <p:nvPr/>
        </p:nvSpPr>
        <p:spPr bwMode="auto">
          <a:xfrm>
            <a:off x="687112" y="1836955"/>
            <a:ext cx="2430463" cy="647700"/>
          </a:xfrm>
          <a:prstGeom prst="rect">
            <a:avLst/>
          </a:prstGeom>
          <a:noFill/>
          <a:ln w="9525" algn="ctr">
            <a:noFill/>
            <a:miter lim="800000"/>
            <a:headEnd/>
            <a:tailEnd/>
          </a:ln>
        </p:spPr>
        <p:txBody>
          <a:bodyPr lIns="59524" tIns="0" rIns="19841" bIns="0" anchor="ctr"/>
          <a:lstStyle/>
          <a:p>
            <a:pPr algn="ctr" eaLnBrk="1" hangingPunct="1">
              <a:spcBef>
                <a:spcPct val="0"/>
              </a:spcBef>
            </a:pPr>
            <a:r>
              <a:rPr lang="es-ES" sz="3000" dirty="0">
                <a:solidFill>
                  <a:srgbClr val="CC9900"/>
                </a:solidFill>
              </a:rPr>
              <a:t>OBJETIVOS</a:t>
            </a:r>
            <a:endParaRPr lang="es-PE" sz="3000" dirty="0">
              <a:solidFill>
                <a:srgbClr val="CC9900"/>
              </a:solidFill>
            </a:endParaRPr>
          </a:p>
        </p:txBody>
      </p:sp>
      <p:sp>
        <p:nvSpPr>
          <p:cNvPr id="5" name="Line 5">
            <a:extLst>
              <a:ext uri="{FF2B5EF4-FFF2-40B4-BE49-F238E27FC236}">
                <a16:creationId xmlns:a16="http://schemas.microsoft.com/office/drawing/2014/main" id="{C6439F0D-E50C-0D43-8D0D-47701CA3F4B1}"/>
              </a:ext>
            </a:extLst>
          </p:cNvPr>
          <p:cNvSpPr>
            <a:spLocks noChangeShapeType="1"/>
          </p:cNvSpPr>
          <p:nvPr/>
        </p:nvSpPr>
        <p:spPr bwMode="auto">
          <a:xfrm>
            <a:off x="3189212" y="1844452"/>
            <a:ext cx="471" cy="4465290"/>
          </a:xfrm>
          <a:prstGeom prst="line">
            <a:avLst/>
          </a:prstGeom>
          <a:noFill/>
          <a:ln w="28575">
            <a:solidFill>
              <a:srgbClr val="CC3300"/>
            </a:solidFill>
            <a:round/>
            <a:headEnd/>
            <a:tailEnd/>
          </a:ln>
        </p:spPr>
        <p:txBody>
          <a:bodyPr/>
          <a:lstStyle/>
          <a:p>
            <a:endParaRPr lang="es-PE"/>
          </a:p>
        </p:txBody>
      </p:sp>
      <p:sp>
        <p:nvSpPr>
          <p:cNvPr id="6" name="Line 6">
            <a:extLst>
              <a:ext uri="{FF2B5EF4-FFF2-40B4-BE49-F238E27FC236}">
                <a16:creationId xmlns:a16="http://schemas.microsoft.com/office/drawing/2014/main" id="{B34A5AB2-2A0E-9D48-B21B-51D37045F1FD}"/>
              </a:ext>
            </a:extLst>
          </p:cNvPr>
          <p:cNvSpPr>
            <a:spLocks noChangeShapeType="1"/>
          </p:cNvSpPr>
          <p:nvPr/>
        </p:nvSpPr>
        <p:spPr bwMode="auto">
          <a:xfrm flipH="1">
            <a:off x="812724" y="1836955"/>
            <a:ext cx="2376488" cy="0"/>
          </a:xfrm>
          <a:prstGeom prst="line">
            <a:avLst/>
          </a:prstGeom>
          <a:noFill/>
          <a:ln w="28575">
            <a:solidFill>
              <a:srgbClr val="CC3300"/>
            </a:solidFill>
            <a:round/>
            <a:headEnd/>
            <a:tailEnd/>
          </a:ln>
        </p:spPr>
        <p:txBody>
          <a:bodyPr/>
          <a:lstStyle/>
          <a:p>
            <a:endParaRPr lang="es-PE"/>
          </a:p>
        </p:txBody>
      </p:sp>
      <p:pic>
        <p:nvPicPr>
          <p:cNvPr id="1026" name="Picture 2" descr="Aula Virtual de la Escuela Militar de Chorrillos">
            <a:extLst>
              <a:ext uri="{FF2B5EF4-FFF2-40B4-BE49-F238E27FC236}">
                <a16:creationId xmlns:a16="http://schemas.microsoft.com/office/drawing/2014/main" id="{652810BD-FC77-4721-A276-3FD676728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42" y="2869035"/>
            <a:ext cx="2429980" cy="192046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A3969B5-B919-426A-88A4-AE4729760788}"/>
              </a:ext>
            </a:extLst>
          </p:cNvPr>
          <p:cNvSpPr/>
          <p:nvPr/>
        </p:nvSpPr>
        <p:spPr>
          <a:xfrm>
            <a:off x="3389001" y="1565650"/>
            <a:ext cx="8115887" cy="1846659"/>
          </a:xfrm>
          <a:prstGeom prst="rect">
            <a:avLst/>
          </a:prstGeom>
        </p:spPr>
        <p:txBody>
          <a:bodyPr wrap="square">
            <a:spAutoFit/>
          </a:bodyPr>
          <a:lstStyle/>
          <a:p>
            <a:pPr algn="just">
              <a:defRPr/>
            </a:pPr>
            <a:endParaRPr lang="es-PE" altLang="es-PE" sz="2400" dirty="0">
              <a:latin typeface="Times New Roman" panose="02020603050405020304" pitchFamily="18" charset="0"/>
              <a:cs typeface="Times New Roman" panose="02020603050405020304" pitchFamily="18" charset="0"/>
            </a:endParaRPr>
          </a:p>
          <a:p>
            <a:pPr marL="363538" indent="-363538" algn="just">
              <a:buFont typeface="Wingdings" pitchFamily="2" charset="2"/>
              <a:buChar char="ü"/>
              <a:defRPr/>
            </a:pPr>
            <a:r>
              <a:rPr lang="es-PE" altLang="es-PE" sz="2400" dirty="0">
                <a:latin typeface="Times New Roman" panose="02020603050405020304" pitchFamily="18" charset="0"/>
                <a:cs typeface="Times New Roman" panose="02020603050405020304" pitchFamily="18" charset="0"/>
              </a:rPr>
              <a:t>Al finalizar el cadete estará en facultad de analizar la dinámica de los cuerpos en movimiento.</a:t>
            </a:r>
          </a:p>
          <a:p>
            <a:pPr marL="363538" indent="-363538" algn="just">
              <a:buFont typeface="Wingdings" pitchFamily="2" charset="2"/>
              <a:buChar char="ü"/>
              <a:defRPr/>
            </a:pPr>
            <a:r>
              <a:rPr lang="es-PE" sz="2400" dirty="0">
                <a:latin typeface="Times New Roman" panose="02020603050405020304" pitchFamily="18" charset="0"/>
                <a:cs typeface="Times New Roman" panose="02020603050405020304" pitchFamily="18" charset="0"/>
              </a:rPr>
              <a:t>Aplicará las tres leyes de la mecánica de Newton.</a:t>
            </a:r>
          </a:p>
          <a:p>
            <a:pPr algn="just">
              <a:defRPr/>
            </a:pPr>
            <a:endParaRPr lang="es-PE" dirty="0"/>
          </a:p>
        </p:txBody>
      </p:sp>
      <p:sp>
        <p:nvSpPr>
          <p:cNvPr id="2" name="Marcador de número de diapositiva 1">
            <a:extLst>
              <a:ext uri="{FF2B5EF4-FFF2-40B4-BE49-F238E27FC236}">
                <a16:creationId xmlns:a16="http://schemas.microsoft.com/office/drawing/2014/main" id="{FE99E2A9-053D-4A65-B422-459BB0B3CC75}"/>
              </a:ext>
            </a:extLst>
          </p:cNvPr>
          <p:cNvSpPr>
            <a:spLocks noGrp="1"/>
          </p:cNvSpPr>
          <p:nvPr>
            <p:ph type="sldNum" sz="quarter" idx="12"/>
          </p:nvPr>
        </p:nvSpPr>
        <p:spPr/>
        <p:txBody>
          <a:bodyPr/>
          <a:lstStyle/>
          <a:p>
            <a:fld id="{18855385-B284-EA4F-9974-7221177F7666}" type="slidenum">
              <a:rPr lang="es-ES_tradnl" smtClean="0"/>
              <a:t>2</a:t>
            </a:fld>
            <a:endParaRPr lang="es-ES_tradnl"/>
          </a:p>
        </p:txBody>
      </p:sp>
    </p:spTree>
    <p:extLst>
      <p:ext uri="{BB962C8B-B14F-4D97-AF65-F5344CB8AC3E}">
        <p14:creationId xmlns:p14="http://schemas.microsoft.com/office/powerpoint/2010/main" val="46773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052A957-5653-42D4-49C1-7041BB5F15B4}"/>
              </a:ext>
            </a:extLst>
          </p:cNvPr>
          <p:cNvSpPr>
            <a:spLocks noGrp="1"/>
          </p:cNvSpPr>
          <p:nvPr>
            <p:ph type="sldNum" sz="quarter" idx="12"/>
          </p:nvPr>
        </p:nvSpPr>
        <p:spPr/>
        <p:txBody>
          <a:bodyPr/>
          <a:lstStyle/>
          <a:p>
            <a:fld id="{18855385-B284-EA4F-9974-7221177F7666}" type="slidenum">
              <a:rPr lang="es-ES_tradnl" smtClean="0"/>
              <a:t>20</a:t>
            </a:fld>
            <a:endParaRPr lang="es-ES_tradnl"/>
          </a:p>
        </p:txBody>
      </p:sp>
      <p:sp>
        <p:nvSpPr>
          <p:cNvPr id="5" name="CuadroTexto 4">
            <a:extLst>
              <a:ext uri="{FF2B5EF4-FFF2-40B4-BE49-F238E27FC236}">
                <a16:creationId xmlns:a16="http://schemas.microsoft.com/office/drawing/2014/main" id="{73B0AD40-A5CB-EAB4-C372-18D52CBCFC73}"/>
              </a:ext>
            </a:extLst>
          </p:cNvPr>
          <p:cNvSpPr txBox="1"/>
          <p:nvPr/>
        </p:nvSpPr>
        <p:spPr>
          <a:xfrm>
            <a:off x="711245" y="1652700"/>
            <a:ext cx="2131277" cy="523220"/>
          </a:xfrm>
          <a:prstGeom prst="rect">
            <a:avLst/>
          </a:prstGeom>
          <a:noFill/>
        </p:spPr>
        <p:txBody>
          <a:bodyPr wrap="square">
            <a:spAutoFit/>
          </a:bodyPr>
          <a:lstStyle/>
          <a:p>
            <a:r>
              <a:rPr lang="es-PE" altLang="es-PE" sz="2800" b="1" dirty="0">
                <a:solidFill>
                  <a:srgbClr val="FF0000"/>
                </a:solidFill>
                <a:cs typeface="Arial" panose="020B0604020202020204" pitchFamily="34" charset="0"/>
              </a:rPr>
              <a:t>Actividad 4:</a:t>
            </a:r>
            <a:endParaRPr lang="es-PE" sz="2800" b="1" dirty="0">
              <a:solidFill>
                <a:srgbClr val="FF0000"/>
              </a:solidFill>
            </a:endParaRPr>
          </a:p>
        </p:txBody>
      </p:sp>
      <p:sp>
        <p:nvSpPr>
          <p:cNvPr id="6" name="CuadroTexto 5">
            <a:extLst>
              <a:ext uri="{FF2B5EF4-FFF2-40B4-BE49-F238E27FC236}">
                <a16:creationId xmlns:a16="http://schemas.microsoft.com/office/drawing/2014/main" id="{64C0E9B1-C0C1-74E0-FFD6-112174A1A447}"/>
              </a:ext>
            </a:extLst>
          </p:cNvPr>
          <p:cNvSpPr txBox="1"/>
          <p:nvPr/>
        </p:nvSpPr>
        <p:spPr>
          <a:xfrm>
            <a:off x="711245" y="2305615"/>
            <a:ext cx="5033619" cy="3539430"/>
          </a:xfrm>
          <a:prstGeom prst="rect">
            <a:avLst/>
          </a:prstGeom>
          <a:noFill/>
        </p:spPr>
        <p:txBody>
          <a:bodyPr wrap="square">
            <a:spAutoFit/>
          </a:bodyPr>
          <a:lstStyle/>
          <a:p>
            <a:r>
              <a:rPr lang="es-419" sz="2800" b="1" spc="-5" dirty="0">
                <a:solidFill>
                  <a:srgbClr val="1F497C"/>
                </a:solidFill>
                <a:latin typeface="Calibri"/>
                <a:cs typeface="Calibri"/>
              </a:rPr>
              <a:t>Desde una estación espacial de 400 toneladas métricas, despega un módulo con una aceleración de 6 m/s</a:t>
            </a:r>
            <a:r>
              <a:rPr lang="es-419" sz="2800" b="1" spc="-5" baseline="30000" dirty="0">
                <a:solidFill>
                  <a:srgbClr val="1F497C"/>
                </a:solidFill>
                <a:latin typeface="Calibri"/>
                <a:cs typeface="Calibri"/>
              </a:rPr>
              <a:t>2 </a:t>
            </a:r>
            <a:r>
              <a:rPr lang="es-419" sz="2800" b="1" spc="-5" dirty="0">
                <a:solidFill>
                  <a:srgbClr val="1F497C"/>
                </a:solidFill>
                <a:latin typeface="Calibri"/>
                <a:cs typeface="Calibri"/>
              </a:rPr>
              <a:t>, y por efecto de esta acción, la estación espacial retrocede con una aceleración de 0.03 m/s</a:t>
            </a:r>
            <a:r>
              <a:rPr lang="es-419" sz="2800" b="1" spc="-5" baseline="30000" dirty="0">
                <a:solidFill>
                  <a:srgbClr val="1F497C"/>
                </a:solidFill>
                <a:latin typeface="Calibri"/>
                <a:cs typeface="Calibri"/>
              </a:rPr>
              <a:t>2 </a:t>
            </a:r>
            <a:r>
              <a:rPr lang="es-419" sz="2800" b="1" spc="-5" dirty="0">
                <a:solidFill>
                  <a:srgbClr val="1F497C"/>
                </a:solidFill>
                <a:latin typeface="Calibri"/>
                <a:cs typeface="Calibri"/>
              </a:rPr>
              <a:t>. Hallar la masa del módulo. </a:t>
            </a:r>
            <a:endParaRPr lang="es-PE" sz="2800" b="1" dirty="0"/>
          </a:p>
        </p:txBody>
      </p:sp>
      <p:pic>
        <p:nvPicPr>
          <p:cNvPr id="1026" name="Picture 2" descr="La estación espacial lunar de la NASA ya es oficial y se lanzará en 2024">
            <a:extLst>
              <a:ext uri="{FF2B5EF4-FFF2-40B4-BE49-F238E27FC236}">
                <a16:creationId xmlns:a16="http://schemas.microsoft.com/office/drawing/2014/main" id="{AB016763-1084-B787-33DA-982630F5D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489" y="2396230"/>
            <a:ext cx="5165109" cy="28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598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215214" y="335779"/>
            <a:ext cx="6161169" cy="769441"/>
          </a:xfrm>
          <a:prstGeom prst="rect">
            <a:avLst/>
          </a:prstGeom>
          <a:noFill/>
          <a:ln w="9525">
            <a:noFill/>
            <a:miter lim="800000"/>
            <a:headEnd/>
            <a:tailEnd/>
          </a:ln>
        </p:spPr>
        <p:txBody>
          <a:bodyPr wrap="square">
            <a:spAutoFit/>
          </a:bodyPr>
          <a:lstStyle/>
          <a:p>
            <a:pPr marL="457200" indent="-457200"/>
            <a:r>
              <a:rPr lang="es-ES" sz="4400" dirty="0">
                <a:solidFill>
                  <a:srgbClr val="C00000"/>
                </a:solidFill>
                <a:cs typeface="Arial" panose="020B0604020202020204" pitchFamily="34" charset="0"/>
              </a:rPr>
              <a:t>Lecciones Aprendidas</a:t>
            </a:r>
          </a:p>
        </p:txBody>
      </p:sp>
      <p:sp>
        <p:nvSpPr>
          <p:cNvPr id="6" name="3 Marcador de número de diapositiva"/>
          <p:cNvSpPr>
            <a:spLocks noGrp="1"/>
          </p:cNvSpPr>
          <p:nvPr>
            <p:ph type="sldNum" sz="quarter" idx="12"/>
          </p:nvPr>
        </p:nvSpPr>
        <p:spPr>
          <a:xfrm>
            <a:off x="8138864" y="6165304"/>
            <a:ext cx="2133600" cy="476250"/>
          </a:xfrm>
        </p:spPr>
        <p:txBody>
          <a:bodyPr/>
          <a:lstStyle/>
          <a:p>
            <a:pPr>
              <a:defRPr/>
            </a:pPr>
            <a:fld id="{34292FD9-4ADB-413D-8048-1802DB87928E}" type="slidenum">
              <a:rPr lang="en-US" smtClean="0"/>
              <a:pPr>
                <a:defRPr/>
              </a:pPr>
              <a:t>21</a:t>
            </a:fld>
            <a:endParaRPr lang="en-US" dirty="0"/>
          </a:p>
        </p:txBody>
      </p:sp>
      <p:pic>
        <p:nvPicPr>
          <p:cNvPr id="2050" name="Picture 2" descr="Incendio afectó ambiente de la Escuela Militar de Chorrillos | LIMA | EL  COMERCIO PERÚ">
            <a:extLst>
              <a:ext uri="{FF2B5EF4-FFF2-40B4-BE49-F238E27FC236}">
                <a16:creationId xmlns:a16="http://schemas.microsoft.com/office/drawing/2014/main" id="{05966FD2-AF5B-4986-ABF8-EB9D4DB70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17" y="1507183"/>
            <a:ext cx="3214030" cy="192701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037C2E5-B1D3-4142-9BB2-7A4E6092CEF1}"/>
              </a:ext>
            </a:extLst>
          </p:cNvPr>
          <p:cNvSpPr/>
          <p:nvPr/>
        </p:nvSpPr>
        <p:spPr>
          <a:xfrm>
            <a:off x="4323066" y="1485356"/>
            <a:ext cx="7631595" cy="3165290"/>
          </a:xfrm>
          <a:prstGeom prst="rect">
            <a:avLst/>
          </a:prstGeom>
        </p:spPr>
        <p:txBody>
          <a:bodyPr wrap="square">
            <a:spAutoFit/>
          </a:bodyPr>
          <a:lstStyle/>
          <a:p>
            <a:pPr algn="just">
              <a:defRPr/>
            </a:pPr>
            <a:endParaRPr lang="es-PE" altLang="es-PE" sz="2400" dirty="0">
              <a:latin typeface="Times New Roman" panose="02020603050405020304" pitchFamily="18" charset="0"/>
              <a:cs typeface="Times New Roman" panose="02020603050405020304" pitchFamily="18" charset="0"/>
            </a:endParaRPr>
          </a:p>
          <a:p>
            <a:pPr marL="342900" lvl="1" indent="-342900" algn="just" eaLnBrk="1" hangingPunct="1">
              <a:lnSpc>
                <a:spcPct val="150000"/>
              </a:lnSpc>
              <a:buFont typeface="Wingdings" panose="05000000000000000000" pitchFamily="2" charset="2"/>
              <a:buChar char="ü"/>
            </a:pPr>
            <a:r>
              <a:rPr lang="es-ES" altLang="es-PE" sz="2400" dirty="0">
                <a:latin typeface="Times New Roman" panose="02020603050405020304" pitchFamily="18" charset="0"/>
                <a:cs typeface="Times New Roman" panose="02020603050405020304" pitchFamily="18" charset="0"/>
              </a:rPr>
              <a:t>Comprende las leyes de Newton</a:t>
            </a:r>
          </a:p>
          <a:p>
            <a:pPr marL="342900" lvl="1" indent="-342900" algn="just" eaLnBrk="1" hangingPunct="1">
              <a:lnSpc>
                <a:spcPct val="150000"/>
              </a:lnSpc>
              <a:buFont typeface="Wingdings" panose="05000000000000000000" pitchFamily="2" charset="2"/>
              <a:buChar char="ü"/>
            </a:pPr>
            <a:r>
              <a:rPr lang="es-ES" altLang="es-PE" sz="2400" dirty="0">
                <a:latin typeface="Times New Roman" panose="02020603050405020304" pitchFamily="18" charset="0"/>
                <a:cs typeface="Times New Roman" panose="02020603050405020304" pitchFamily="18" charset="0"/>
              </a:rPr>
              <a:t>Reconoce las fuerzas que actúan sobre un cuerpo</a:t>
            </a:r>
          </a:p>
          <a:p>
            <a:pPr marL="342900" lvl="1" indent="-342900" algn="just" eaLnBrk="1" hangingPunct="1">
              <a:lnSpc>
                <a:spcPct val="150000"/>
              </a:lnSpc>
              <a:buFont typeface="Wingdings" panose="05000000000000000000" pitchFamily="2" charset="2"/>
              <a:buChar char="ü"/>
            </a:pPr>
            <a:r>
              <a:rPr lang="es-ES" altLang="es-PE" sz="2400" dirty="0">
                <a:latin typeface="Times New Roman" panose="02020603050405020304" pitchFamily="18" charset="0"/>
                <a:cs typeface="Times New Roman" panose="02020603050405020304" pitchFamily="18" charset="0"/>
              </a:rPr>
              <a:t>Aplica los conceptos de fuerzas de fricción y fuerza neta</a:t>
            </a:r>
          </a:p>
          <a:p>
            <a:pPr marL="342900" lvl="1" indent="-342900" algn="just" eaLnBrk="1" hangingPunct="1">
              <a:lnSpc>
                <a:spcPct val="150000"/>
              </a:lnSpc>
              <a:buFont typeface="Wingdings" panose="05000000000000000000" pitchFamily="2" charset="2"/>
              <a:buChar char="ü"/>
            </a:pPr>
            <a:r>
              <a:rPr lang="es-ES" altLang="es-PE" sz="2400" dirty="0">
                <a:latin typeface="Times New Roman" panose="02020603050405020304" pitchFamily="18" charset="0"/>
                <a:cs typeface="Times New Roman" panose="02020603050405020304" pitchFamily="18" charset="0"/>
              </a:rPr>
              <a:t>Aplica las leyes de Newton en la solución de problemas de dinámica de la partícula.</a:t>
            </a:r>
          </a:p>
        </p:txBody>
      </p:sp>
    </p:spTree>
    <p:extLst>
      <p:ext uri="{BB962C8B-B14F-4D97-AF65-F5344CB8AC3E}">
        <p14:creationId xmlns:p14="http://schemas.microsoft.com/office/powerpoint/2010/main" val="3188979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563281" y="362770"/>
            <a:ext cx="6876256" cy="799899"/>
          </a:xfrm>
          <a:prstGeom prst="rect">
            <a:avLst/>
          </a:prstGeom>
          <a:noFill/>
          <a:ln w="9525">
            <a:noFill/>
            <a:miter lim="800000"/>
            <a:headEnd/>
            <a:tailEnd/>
          </a:ln>
        </p:spPr>
        <p:txBody>
          <a:bodyPr wrap="square">
            <a:spAutoFit/>
          </a:bodyPr>
          <a:lstStyle/>
          <a:p>
            <a:pPr marL="87313">
              <a:lnSpc>
                <a:spcPct val="110000"/>
              </a:lnSpc>
              <a:spcAft>
                <a:spcPts val="1400"/>
              </a:spcAft>
            </a:pPr>
            <a:r>
              <a:rPr lang="es-PE" sz="4400" dirty="0">
                <a:solidFill>
                  <a:srgbClr val="C00000"/>
                </a:solidFill>
                <a:latin typeface="+mj-lt"/>
                <a:cs typeface="Arial" panose="020B0604020202020204" pitchFamily="34" charset="0"/>
              </a:rPr>
              <a:t>Bibliografía</a:t>
            </a:r>
            <a:endParaRPr lang="es-ES" sz="3600" dirty="0">
              <a:solidFill>
                <a:srgbClr val="C00000"/>
              </a:solidFill>
              <a:latin typeface="+mj-lt"/>
              <a:cs typeface="Arial" panose="020B0604020202020204" pitchFamily="34" charset="0"/>
            </a:endParaRPr>
          </a:p>
        </p:txBody>
      </p:sp>
      <p:sp>
        <p:nvSpPr>
          <p:cNvPr id="6" name="Marcador de contenido 2">
            <a:extLst>
              <a:ext uri="{FF2B5EF4-FFF2-40B4-BE49-F238E27FC236}">
                <a16:creationId xmlns:a16="http://schemas.microsoft.com/office/drawing/2014/main" id="{4581945A-B8B6-4DC9-807B-834B1AA494E2}"/>
              </a:ext>
            </a:extLst>
          </p:cNvPr>
          <p:cNvSpPr>
            <a:spLocks noGrp="1"/>
          </p:cNvSpPr>
          <p:nvPr>
            <p:ph idx="1"/>
          </p:nvPr>
        </p:nvSpPr>
        <p:spPr>
          <a:xfrm>
            <a:off x="301193" y="1841544"/>
            <a:ext cx="7699807" cy="4546555"/>
          </a:xfrm>
        </p:spPr>
        <p:txBody>
          <a:bodyPr>
            <a:normAutofit fontScale="92500" lnSpcReduction="20000"/>
          </a:bodyPr>
          <a:lstStyle/>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Young, H. D., Freedman, R. A., Ford, A. L., Flores, F. V. A., &amp; Rubio, P. A. (2009). Sears-Zemansky, Física universitaria, decimosegunda edición, volumen 1. Naucalpan de Juárez: Addison-Wesley. </a:t>
            </a:r>
          </a:p>
          <a:p>
            <a:pPr algn="just">
              <a:buFont typeface="Wingdings" panose="05000000000000000000" pitchFamily="2" charset="2"/>
              <a:buChar char="ü"/>
              <a:defRPr/>
            </a:pPr>
            <a:endParaRPr lang="es-PE"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Bedford, A. &amp; Fowler, W. (2008). Mecánica para la ingeniería: Estática. México D.F.: Pearson Educación</a:t>
            </a:r>
            <a:r>
              <a:rPr lang="es-PE" sz="240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defRPr/>
            </a:pPr>
            <a:endParaRPr lang="es-PE"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Tippens, P. (2007). Física, Conceptos y Aplicaciones. Séptima edición. Mac Graw Hill interamericana.</a:t>
            </a:r>
          </a:p>
          <a:p>
            <a:pPr marL="0" indent="0" algn="just">
              <a:buNone/>
              <a:defRPr/>
            </a:pPr>
            <a:endParaRPr lang="es-E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defRPr/>
            </a:pPr>
            <a:r>
              <a:rPr lang="es-PE" sz="2400" dirty="0">
                <a:latin typeface="Times New Roman" panose="02020603050405020304" pitchFamily="18" charset="0"/>
                <a:cs typeface="Times New Roman" panose="02020603050405020304" pitchFamily="18" charset="0"/>
              </a:rPr>
              <a:t>Serway, R. &amp; Jewet, J. (2009). Física para ciencias e ingeniería. Sétima edición internacional. Thompson editores. </a:t>
            </a:r>
          </a:p>
        </p:txBody>
      </p:sp>
      <p:sp>
        <p:nvSpPr>
          <p:cNvPr id="8" name="3 Marcador de número de diapositiva"/>
          <p:cNvSpPr>
            <a:spLocks noGrp="1"/>
          </p:cNvSpPr>
          <p:nvPr>
            <p:ph type="sldNum" sz="quarter" idx="12"/>
          </p:nvPr>
        </p:nvSpPr>
        <p:spPr>
          <a:xfrm>
            <a:off x="8138864" y="6165304"/>
            <a:ext cx="2133600" cy="476250"/>
          </a:xfrm>
        </p:spPr>
        <p:txBody>
          <a:bodyPr/>
          <a:lstStyle/>
          <a:p>
            <a:pPr>
              <a:defRPr/>
            </a:pPr>
            <a:fld id="{34292FD9-4ADB-413D-8048-1802DB87928E}" type="slidenum">
              <a:rPr lang="en-US" smtClean="0"/>
              <a:pPr>
                <a:defRPr/>
              </a:pPr>
              <a:t>22</a:t>
            </a:fld>
            <a:endParaRPr lang="en-US" dirty="0"/>
          </a:p>
        </p:txBody>
      </p:sp>
      <p:pic>
        <p:nvPicPr>
          <p:cNvPr id="3076" name="Picture 4" descr="BIBLIOTECA | EMCH &amp;quot;CFB&amp;quot;">
            <a:extLst>
              <a:ext uri="{FF2B5EF4-FFF2-40B4-BE49-F238E27FC236}">
                <a16:creationId xmlns:a16="http://schemas.microsoft.com/office/drawing/2014/main" id="{14B5005D-3661-4B67-85E1-A6084BCD1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525" y="2656936"/>
            <a:ext cx="3697282" cy="246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23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90D6C851-4F90-904F-9550-15877EC80890}"/>
              </a:ext>
            </a:extLst>
          </p:cNvPr>
          <p:cNvSpPr>
            <a:spLocks noChangeArrowheads="1"/>
          </p:cNvSpPr>
          <p:nvPr/>
        </p:nvSpPr>
        <p:spPr bwMode="auto">
          <a:xfrm>
            <a:off x="696814" y="1925954"/>
            <a:ext cx="2430463" cy="647700"/>
          </a:xfrm>
          <a:prstGeom prst="rect">
            <a:avLst/>
          </a:prstGeom>
          <a:noFill/>
          <a:ln w="9525" algn="ctr">
            <a:noFill/>
            <a:miter lim="800000"/>
            <a:headEnd/>
            <a:tailEnd/>
          </a:ln>
        </p:spPr>
        <p:txBody>
          <a:bodyPr lIns="59524" tIns="0" rIns="19841" bIns="0" anchor="ctr"/>
          <a:lstStyle/>
          <a:p>
            <a:pPr algn="ctr" eaLnBrk="1" hangingPunct="1">
              <a:spcBef>
                <a:spcPct val="0"/>
              </a:spcBef>
            </a:pPr>
            <a:r>
              <a:rPr lang="es-ES" sz="3000" dirty="0">
                <a:solidFill>
                  <a:srgbClr val="CC9900"/>
                </a:solidFill>
              </a:rPr>
              <a:t>CONTENIDO</a:t>
            </a:r>
            <a:endParaRPr lang="es-PE" sz="3000" dirty="0">
              <a:solidFill>
                <a:srgbClr val="CC9900"/>
              </a:solidFill>
            </a:endParaRPr>
          </a:p>
        </p:txBody>
      </p:sp>
      <p:sp>
        <p:nvSpPr>
          <p:cNvPr id="10" name="Line 5">
            <a:extLst>
              <a:ext uri="{FF2B5EF4-FFF2-40B4-BE49-F238E27FC236}">
                <a16:creationId xmlns:a16="http://schemas.microsoft.com/office/drawing/2014/main" id="{6E3E000F-D8AE-D54F-B47A-AC4E7C26ED55}"/>
              </a:ext>
            </a:extLst>
          </p:cNvPr>
          <p:cNvSpPr>
            <a:spLocks noChangeShapeType="1"/>
          </p:cNvSpPr>
          <p:nvPr/>
        </p:nvSpPr>
        <p:spPr bwMode="auto">
          <a:xfrm>
            <a:off x="3198813" y="1853152"/>
            <a:ext cx="471" cy="4465290"/>
          </a:xfrm>
          <a:prstGeom prst="line">
            <a:avLst/>
          </a:prstGeom>
          <a:noFill/>
          <a:ln w="28575">
            <a:solidFill>
              <a:srgbClr val="CC3300"/>
            </a:solidFill>
            <a:round/>
            <a:headEnd/>
            <a:tailEnd/>
          </a:ln>
        </p:spPr>
        <p:txBody>
          <a:bodyPr/>
          <a:lstStyle/>
          <a:p>
            <a:endParaRPr lang="es-PE"/>
          </a:p>
        </p:txBody>
      </p:sp>
      <p:sp>
        <p:nvSpPr>
          <p:cNvPr id="11" name="Line 6">
            <a:extLst>
              <a:ext uri="{FF2B5EF4-FFF2-40B4-BE49-F238E27FC236}">
                <a16:creationId xmlns:a16="http://schemas.microsoft.com/office/drawing/2014/main" id="{F4ACC163-80C1-6C48-8C36-D8FAA04F917B}"/>
              </a:ext>
            </a:extLst>
          </p:cNvPr>
          <p:cNvSpPr>
            <a:spLocks noChangeShapeType="1"/>
          </p:cNvSpPr>
          <p:nvPr/>
        </p:nvSpPr>
        <p:spPr bwMode="auto">
          <a:xfrm flipH="1">
            <a:off x="750789" y="1831208"/>
            <a:ext cx="2376488" cy="0"/>
          </a:xfrm>
          <a:prstGeom prst="line">
            <a:avLst/>
          </a:prstGeom>
          <a:noFill/>
          <a:ln w="28575">
            <a:solidFill>
              <a:srgbClr val="CC3300"/>
            </a:solidFill>
            <a:round/>
            <a:headEnd/>
            <a:tailEnd/>
          </a:ln>
        </p:spPr>
        <p:txBody>
          <a:bodyPr/>
          <a:lstStyle/>
          <a:p>
            <a:endParaRPr lang="es-PE"/>
          </a:p>
        </p:txBody>
      </p:sp>
      <p:sp>
        <p:nvSpPr>
          <p:cNvPr id="7" name="Rectángulo 6">
            <a:extLst>
              <a:ext uri="{FF2B5EF4-FFF2-40B4-BE49-F238E27FC236}">
                <a16:creationId xmlns:a16="http://schemas.microsoft.com/office/drawing/2014/main" id="{5DE50028-BDBD-4EAE-9E2D-FD7037CA4680}"/>
              </a:ext>
            </a:extLst>
          </p:cNvPr>
          <p:cNvSpPr/>
          <p:nvPr/>
        </p:nvSpPr>
        <p:spPr>
          <a:xfrm>
            <a:off x="3341158" y="2004746"/>
            <a:ext cx="8364685" cy="1938992"/>
          </a:xfrm>
          <a:prstGeom prst="rect">
            <a:avLst/>
          </a:prstGeom>
        </p:spPr>
        <p:txBody>
          <a:bodyPr wrap="square">
            <a:spAutoFit/>
          </a:bodyPr>
          <a:lstStyle/>
          <a:p>
            <a:pPr algn="just">
              <a:defRPr/>
            </a:pPr>
            <a:endParaRPr lang="es-PE" altLang="es-PE" sz="2400" dirty="0">
              <a:latin typeface="Times New Roman" panose="02020603050405020304" pitchFamily="18" charset="0"/>
              <a:cs typeface="Times New Roman" panose="02020603050405020304" pitchFamily="18" charset="0"/>
            </a:endParaRPr>
          </a:p>
          <a:p>
            <a:pPr marL="363538" indent="-363538" algn="just">
              <a:buFont typeface="Wingdings" pitchFamily="2" charset="2"/>
              <a:buChar char="ü"/>
              <a:defRPr/>
            </a:pPr>
            <a:r>
              <a:rPr lang="es-PE" altLang="es-PE" sz="2400" dirty="0">
                <a:latin typeface="Times New Roman" panose="02020603050405020304" pitchFamily="18" charset="0"/>
                <a:cs typeface="Times New Roman" panose="02020603050405020304" pitchFamily="18" charset="0"/>
              </a:rPr>
              <a:t>Concepto de dinámica. </a:t>
            </a:r>
          </a:p>
          <a:p>
            <a:pPr marL="363538" indent="-363538" algn="just">
              <a:buFont typeface="Wingdings" pitchFamily="2" charset="2"/>
              <a:buChar char="ü"/>
              <a:defRPr/>
            </a:pPr>
            <a:r>
              <a:rPr lang="es-MX" altLang="es-PE" sz="2400" dirty="0">
                <a:latin typeface="Times New Roman" panose="02020603050405020304" pitchFamily="18" charset="0"/>
                <a:cs typeface="Times New Roman" panose="02020603050405020304" pitchFamily="18" charset="0"/>
              </a:rPr>
              <a:t>Descripción de la primera, segunda y tercera ley de Newton.</a:t>
            </a:r>
          </a:p>
          <a:p>
            <a:pPr marL="363538" indent="-363538" algn="just">
              <a:buFont typeface="Wingdings" pitchFamily="2" charset="2"/>
              <a:buChar char="ü"/>
              <a:defRPr/>
            </a:pPr>
            <a:r>
              <a:rPr lang="es-MX" altLang="es-PE" sz="2400" dirty="0">
                <a:latin typeface="Times New Roman" panose="02020603050405020304" pitchFamily="18" charset="0"/>
                <a:cs typeface="Times New Roman" panose="02020603050405020304" pitchFamily="18" charset="0"/>
              </a:rPr>
              <a:t>Aplicaciones de las leyes de Newton: Fuerzas de fricción y fuerza neta.</a:t>
            </a:r>
          </a:p>
        </p:txBody>
      </p:sp>
      <p:sp>
        <p:nvSpPr>
          <p:cNvPr id="2" name="Marcador de número de diapositiva 1">
            <a:extLst>
              <a:ext uri="{FF2B5EF4-FFF2-40B4-BE49-F238E27FC236}">
                <a16:creationId xmlns:a16="http://schemas.microsoft.com/office/drawing/2014/main" id="{51ADAB3D-312F-4039-9972-D6FB9DB23D4A}"/>
              </a:ext>
            </a:extLst>
          </p:cNvPr>
          <p:cNvSpPr>
            <a:spLocks noGrp="1"/>
          </p:cNvSpPr>
          <p:nvPr>
            <p:ph type="sldNum" sz="quarter" idx="12"/>
          </p:nvPr>
        </p:nvSpPr>
        <p:spPr/>
        <p:txBody>
          <a:bodyPr/>
          <a:lstStyle/>
          <a:p>
            <a:fld id="{18855385-B284-EA4F-9974-7221177F7666}" type="slidenum">
              <a:rPr lang="es-ES_tradnl" smtClean="0"/>
              <a:t>3</a:t>
            </a:fld>
            <a:endParaRPr lang="es-ES_tradnl"/>
          </a:p>
        </p:txBody>
      </p:sp>
    </p:spTree>
    <p:extLst>
      <p:ext uri="{BB962C8B-B14F-4D97-AF65-F5344CB8AC3E}">
        <p14:creationId xmlns:p14="http://schemas.microsoft.com/office/powerpoint/2010/main" val="3905451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351EA09-A5B6-B499-2885-758EC52F6047}"/>
              </a:ext>
            </a:extLst>
          </p:cNvPr>
          <p:cNvSpPr>
            <a:spLocks noGrp="1"/>
          </p:cNvSpPr>
          <p:nvPr>
            <p:ph type="sldNum" sz="quarter" idx="12"/>
          </p:nvPr>
        </p:nvSpPr>
        <p:spPr/>
        <p:txBody>
          <a:bodyPr/>
          <a:lstStyle/>
          <a:p>
            <a:fld id="{18855385-B284-EA4F-9974-7221177F7666}" type="slidenum">
              <a:rPr lang="es-ES_tradnl" smtClean="0"/>
              <a:t>4</a:t>
            </a:fld>
            <a:endParaRPr lang="es-ES_tradnl"/>
          </a:p>
        </p:txBody>
      </p:sp>
      <p:sp>
        <p:nvSpPr>
          <p:cNvPr id="5" name="Marcador de contenido 2">
            <a:extLst>
              <a:ext uri="{FF2B5EF4-FFF2-40B4-BE49-F238E27FC236}">
                <a16:creationId xmlns:a16="http://schemas.microsoft.com/office/drawing/2014/main" id="{3F287B30-7B57-D55D-F716-C560000D28A0}"/>
              </a:ext>
            </a:extLst>
          </p:cNvPr>
          <p:cNvSpPr>
            <a:spLocks noGrp="1"/>
          </p:cNvSpPr>
          <p:nvPr/>
        </p:nvSpPr>
        <p:spPr>
          <a:xfrm>
            <a:off x="808566" y="2000488"/>
            <a:ext cx="10515600" cy="435133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s-419" sz="6600" b="1" dirty="0"/>
          </a:p>
          <a:p>
            <a:pPr marL="0" indent="0">
              <a:buNone/>
            </a:pPr>
            <a:r>
              <a:rPr lang="es-419" sz="4400" b="1" dirty="0">
                <a:solidFill>
                  <a:srgbClr val="C00000"/>
                </a:solidFill>
              </a:rPr>
              <a:t>Dinámica de la partícula: Leyes de Newton</a:t>
            </a:r>
            <a:endParaRPr lang="es-PE" sz="4400" b="1" dirty="0">
              <a:solidFill>
                <a:srgbClr val="C00000"/>
              </a:solidFill>
            </a:endParaRPr>
          </a:p>
        </p:txBody>
      </p:sp>
    </p:spTree>
    <p:extLst>
      <p:ext uri="{BB962C8B-B14F-4D97-AF65-F5344CB8AC3E}">
        <p14:creationId xmlns:p14="http://schemas.microsoft.com/office/powerpoint/2010/main" val="328887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3EF52D4-9D22-C2BB-A7EB-85D7CFC32D9B}"/>
              </a:ext>
            </a:extLst>
          </p:cNvPr>
          <p:cNvSpPr>
            <a:spLocks noGrp="1"/>
          </p:cNvSpPr>
          <p:nvPr>
            <p:ph type="sldNum" sz="quarter" idx="12"/>
          </p:nvPr>
        </p:nvSpPr>
        <p:spPr/>
        <p:txBody>
          <a:bodyPr/>
          <a:lstStyle/>
          <a:p>
            <a:fld id="{18855385-B284-EA4F-9974-7221177F7666}" type="slidenum">
              <a:rPr lang="es-ES_tradnl" smtClean="0"/>
              <a:t>5</a:t>
            </a:fld>
            <a:endParaRPr lang="es-ES_tradnl"/>
          </a:p>
        </p:txBody>
      </p:sp>
      <p:pic>
        <p:nvPicPr>
          <p:cNvPr id="1026" name="Picture 2" descr="QUÉ ES DINAMICA? CONCEPTO - ppt descargar">
            <a:extLst>
              <a:ext uri="{FF2B5EF4-FFF2-40B4-BE49-F238E27FC236}">
                <a16:creationId xmlns:a16="http://schemas.microsoft.com/office/drawing/2014/main" id="{D2B4E19F-013F-6C68-B802-7CC7CCA05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41" y="1552440"/>
            <a:ext cx="6923445" cy="519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1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7140BD5-8A3D-0819-5A7B-0AC68B5FC152}"/>
              </a:ext>
            </a:extLst>
          </p:cNvPr>
          <p:cNvSpPr>
            <a:spLocks noGrp="1"/>
          </p:cNvSpPr>
          <p:nvPr>
            <p:ph type="sldNum" sz="quarter" idx="12"/>
          </p:nvPr>
        </p:nvSpPr>
        <p:spPr/>
        <p:txBody>
          <a:bodyPr/>
          <a:lstStyle/>
          <a:p>
            <a:fld id="{18855385-B284-EA4F-9974-7221177F7666}" type="slidenum">
              <a:rPr lang="es-ES_tradnl" smtClean="0"/>
              <a:t>6</a:t>
            </a:fld>
            <a:endParaRPr lang="es-ES_tradnl"/>
          </a:p>
        </p:txBody>
      </p:sp>
      <p:pic>
        <p:nvPicPr>
          <p:cNvPr id="1026" name="Picture 2" descr="Leyes de Newton">
            <a:extLst>
              <a:ext uri="{FF2B5EF4-FFF2-40B4-BE49-F238E27FC236}">
                <a16:creationId xmlns:a16="http://schemas.microsoft.com/office/drawing/2014/main" id="{717C66F2-22FC-9C3C-1AAE-A1BA8CC56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302" y="1618531"/>
            <a:ext cx="8626085" cy="485217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F988347-CEC8-E877-28E0-D15F0D86A316}"/>
              </a:ext>
            </a:extLst>
          </p:cNvPr>
          <p:cNvSpPr txBox="1"/>
          <p:nvPr/>
        </p:nvSpPr>
        <p:spPr>
          <a:xfrm>
            <a:off x="3624648" y="440638"/>
            <a:ext cx="4135395" cy="707886"/>
          </a:xfrm>
          <a:prstGeom prst="rect">
            <a:avLst/>
          </a:prstGeom>
          <a:noFill/>
        </p:spPr>
        <p:txBody>
          <a:bodyPr wrap="square">
            <a:spAutoFit/>
          </a:bodyPr>
          <a:lstStyle/>
          <a:p>
            <a:pPr marL="0" indent="0">
              <a:buNone/>
            </a:pPr>
            <a:r>
              <a:rPr lang="es-419" sz="4000" b="1" dirty="0">
                <a:solidFill>
                  <a:srgbClr val="0070C0"/>
                </a:solidFill>
              </a:rPr>
              <a:t>Leyes de Newton</a:t>
            </a:r>
            <a:endParaRPr lang="es-PE" sz="4000" b="1" dirty="0">
              <a:solidFill>
                <a:srgbClr val="0070C0"/>
              </a:solidFill>
            </a:endParaRPr>
          </a:p>
        </p:txBody>
      </p:sp>
    </p:spTree>
    <p:extLst>
      <p:ext uri="{BB962C8B-B14F-4D97-AF65-F5344CB8AC3E}">
        <p14:creationId xmlns:p14="http://schemas.microsoft.com/office/powerpoint/2010/main" val="157647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DA9273B-0EBB-8E03-2074-2149A591B57B}"/>
              </a:ext>
            </a:extLst>
          </p:cNvPr>
          <p:cNvSpPr>
            <a:spLocks noGrp="1"/>
          </p:cNvSpPr>
          <p:nvPr>
            <p:ph type="sldNum" sz="quarter" idx="12"/>
          </p:nvPr>
        </p:nvSpPr>
        <p:spPr/>
        <p:txBody>
          <a:bodyPr/>
          <a:lstStyle/>
          <a:p>
            <a:fld id="{18855385-B284-EA4F-9974-7221177F7666}" type="slidenum">
              <a:rPr lang="es-ES_tradnl" smtClean="0"/>
              <a:t>7</a:t>
            </a:fld>
            <a:endParaRPr lang="es-ES_tradnl"/>
          </a:p>
        </p:txBody>
      </p:sp>
      <p:pic>
        <p:nvPicPr>
          <p:cNvPr id="2052" name="Picture 4" descr="Explicamos como actúan las fuerzas en las leyes de Newton">
            <a:extLst>
              <a:ext uri="{FF2B5EF4-FFF2-40B4-BE49-F238E27FC236}">
                <a16:creationId xmlns:a16="http://schemas.microsoft.com/office/drawing/2014/main" id="{1C632161-C09A-1041-1293-7BF183D65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070" y="4938069"/>
            <a:ext cx="4531711"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IMERA LEY DE NEWTON O LEY DE LA INERCIA by Adriana Rodriguez on Prezi">
            <a:extLst>
              <a:ext uri="{FF2B5EF4-FFF2-40B4-BE49-F238E27FC236}">
                <a16:creationId xmlns:a16="http://schemas.microsoft.com/office/drawing/2014/main" id="{4EBFE6E7-4E41-9B7A-ABC2-886AABE7B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70" y="1548027"/>
            <a:ext cx="4714616" cy="294663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32BB850-9F1E-675B-B517-2612C7302CEF}"/>
              </a:ext>
            </a:extLst>
          </p:cNvPr>
          <p:cNvSpPr txBox="1"/>
          <p:nvPr/>
        </p:nvSpPr>
        <p:spPr>
          <a:xfrm>
            <a:off x="6131742" y="1613118"/>
            <a:ext cx="4956388" cy="1815882"/>
          </a:xfrm>
          <a:prstGeom prst="rect">
            <a:avLst/>
          </a:prstGeom>
          <a:noFill/>
        </p:spPr>
        <p:txBody>
          <a:bodyPr wrap="square">
            <a:spAutoFit/>
          </a:bodyPr>
          <a:lstStyle/>
          <a:p>
            <a:r>
              <a:rPr lang="es-419" sz="2800" b="1" spc="-5" dirty="0">
                <a:solidFill>
                  <a:srgbClr val="1F497C"/>
                </a:solidFill>
                <a:latin typeface="Calibri"/>
                <a:cs typeface="Calibri"/>
              </a:rPr>
              <a:t>Una partícula en el espacio permanecerá en el mismo estado de movimiento a menos que una fuerza actúe sobre ella.  </a:t>
            </a:r>
            <a:endParaRPr lang="es-PE" sz="2800" b="1" dirty="0"/>
          </a:p>
        </p:txBody>
      </p:sp>
      <p:pic>
        <p:nvPicPr>
          <p:cNvPr id="2056" name="Picture 8" descr="Cometa 2024: C/2023 A3 (Tsuchinshan-ATLAS) - discoverexperience">
            <a:extLst>
              <a:ext uri="{FF2B5EF4-FFF2-40B4-BE49-F238E27FC236}">
                <a16:creationId xmlns:a16="http://schemas.microsoft.com/office/drawing/2014/main" id="{96AB6655-22D7-E302-07CE-C5B3388F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846" y="3694372"/>
            <a:ext cx="3838317" cy="210060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A69B245-51ED-2CA9-1AAA-EB4FBFED9B4E}"/>
              </a:ext>
            </a:extLst>
          </p:cNvPr>
          <p:cNvSpPr txBox="1"/>
          <p:nvPr/>
        </p:nvSpPr>
        <p:spPr>
          <a:xfrm>
            <a:off x="3204518" y="463825"/>
            <a:ext cx="5593493" cy="707886"/>
          </a:xfrm>
          <a:prstGeom prst="rect">
            <a:avLst/>
          </a:prstGeom>
          <a:noFill/>
        </p:spPr>
        <p:txBody>
          <a:bodyPr wrap="square">
            <a:spAutoFit/>
          </a:bodyPr>
          <a:lstStyle/>
          <a:p>
            <a:pPr marL="0" indent="0">
              <a:buNone/>
            </a:pPr>
            <a:r>
              <a:rPr lang="es-419" sz="4000" b="1" dirty="0">
                <a:solidFill>
                  <a:srgbClr val="C41D4D"/>
                </a:solidFill>
              </a:rPr>
              <a:t>Primera Ley de Newton</a:t>
            </a:r>
            <a:endParaRPr lang="es-PE" sz="4000" b="1" dirty="0">
              <a:solidFill>
                <a:srgbClr val="C41D4D"/>
              </a:solidFill>
            </a:endParaRPr>
          </a:p>
        </p:txBody>
      </p:sp>
    </p:spTree>
    <p:extLst>
      <p:ext uri="{BB962C8B-B14F-4D97-AF65-F5344CB8AC3E}">
        <p14:creationId xmlns:p14="http://schemas.microsoft.com/office/powerpoint/2010/main" val="317212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9FA2E78-911C-E7BA-2128-E710DFD9BC1B}"/>
              </a:ext>
            </a:extLst>
          </p:cNvPr>
          <p:cNvSpPr>
            <a:spLocks noGrp="1"/>
          </p:cNvSpPr>
          <p:nvPr>
            <p:ph type="sldNum" sz="quarter" idx="12"/>
          </p:nvPr>
        </p:nvSpPr>
        <p:spPr/>
        <p:txBody>
          <a:bodyPr/>
          <a:lstStyle/>
          <a:p>
            <a:fld id="{18855385-B284-EA4F-9974-7221177F7666}" type="slidenum">
              <a:rPr lang="es-ES_tradnl" smtClean="0"/>
              <a:t>8</a:t>
            </a:fld>
            <a:endParaRPr lang="es-ES_tradnl"/>
          </a:p>
        </p:txBody>
      </p:sp>
      <p:sp>
        <p:nvSpPr>
          <p:cNvPr id="5" name="CuadroTexto 4">
            <a:extLst>
              <a:ext uri="{FF2B5EF4-FFF2-40B4-BE49-F238E27FC236}">
                <a16:creationId xmlns:a16="http://schemas.microsoft.com/office/drawing/2014/main" id="{9A178B13-F21E-2CFD-587B-F14B44B15CAB}"/>
              </a:ext>
            </a:extLst>
          </p:cNvPr>
          <p:cNvSpPr txBox="1"/>
          <p:nvPr/>
        </p:nvSpPr>
        <p:spPr>
          <a:xfrm>
            <a:off x="3204518" y="463825"/>
            <a:ext cx="5593493" cy="707886"/>
          </a:xfrm>
          <a:prstGeom prst="rect">
            <a:avLst/>
          </a:prstGeom>
          <a:noFill/>
        </p:spPr>
        <p:txBody>
          <a:bodyPr wrap="square">
            <a:spAutoFit/>
          </a:bodyPr>
          <a:lstStyle/>
          <a:p>
            <a:pPr marL="0" indent="0">
              <a:buNone/>
            </a:pPr>
            <a:r>
              <a:rPr lang="es-419" sz="4000" b="1" dirty="0">
                <a:solidFill>
                  <a:srgbClr val="C41D4D"/>
                </a:solidFill>
              </a:rPr>
              <a:t>Segunda Ley de Newton</a:t>
            </a:r>
            <a:endParaRPr lang="es-PE" sz="4000" b="1" dirty="0">
              <a:solidFill>
                <a:srgbClr val="C41D4D"/>
              </a:solidFill>
            </a:endParaRPr>
          </a:p>
        </p:txBody>
      </p:sp>
      <p:pic>
        <p:nvPicPr>
          <p:cNvPr id="2052" name="Picture 4" descr="▷ Segunda ley de Newton: enunciado, fórmula, ejemplos,...">
            <a:extLst>
              <a:ext uri="{FF2B5EF4-FFF2-40B4-BE49-F238E27FC236}">
                <a16:creationId xmlns:a16="http://schemas.microsoft.com/office/drawing/2014/main" id="{EA6F3BDA-50F1-42B9-5BE1-E14EDEAF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22" y="1473397"/>
            <a:ext cx="5114410" cy="51344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yes de Newton: Segunda ley de la mecánica | Explora | Univision">
            <a:extLst>
              <a:ext uri="{FF2B5EF4-FFF2-40B4-BE49-F238E27FC236}">
                <a16:creationId xmlns:a16="http://schemas.microsoft.com/office/drawing/2014/main" id="{F6BDF9A0-ACEA-EDA9-D60E-E3304C6E8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555" y="2478628"/>
            <a:ext cx="4946564" cy="329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21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arcador de número de diapositiva 3"/>
          <p:cNvSpPr txBox="1">
            <a:spLocks/>
          </p:cNvSpPr>
          <p:nvPr/>
        </p:nvSpPr>
        <p:spPr>
          <a:xfrm>
            <a:off x="9062266" y="585684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8855385-B284-EA4F-9974-7221177F7666}" type="slidenum">
              <a:rPr lang="es-ES_tradnl" smtClean="0"/>
              <a:pPr/>
              <a:t>9</a:t>
            </a:fld>
            <a:endParaRPr lang="es-ES_tradnl" dirty="0"/>
          </a:p>
        </p:txBody>
      </p:sp>
      <p:pic>
        <p:nvPicPr>
          <p:cNvPr id="42" name="Imagen 41"/>
          <p:cNvPicPr>
            <a:picLocks noChangeAspect="1"/>
          </p:cNvPicPr>
          <p:nvPr/>
        </p:nvPicPr>
        <p:blipFill>
          <a:blip r:embed="rId2"/>
          <a:stretch>
            <a:fillRect/>
          </a:stretch>
        </p:blipFill>
        <p:spPr>
          <a:xfrm>
            <a:off x="6670712" y="3599319"/>
            <a:ext cx="3599241" cy="2822217"/>
          </a:xfrm>
          <a:prstGeom prst="rect">
            <a:avLst/>
          </a:prstGeom>
        </p:spPr>
      </p:pic>
      <mc:AlternateContent xmlns:mc="http://schemas.openxmlformats.org/markup-compatibility/2006" xmlns:a14="http://schemas.microsoft.com/office/drawing/2010/main">
        <mc:Choice Requires="a14">
          <p:sp>
            <p:nvSpPr>
              <p:cNvPr id="45" name="CuadroTexto 44"/>
              <p:cNvSpPr txBox="1"/>
              <p:nvPr/>
            </p:nvSpPr>
            <p:spPr>
              <a:xfrm>
                <a:off x="8470332" y="3779766"/>
                <a:ext cx="688009"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𝐹</m:t>
                              </m:r>
                            </m:e>
                          </m:acc>
                        </m:e>
                        <m:sub>
                          <m:r>
                            <a:rPr lang="es-ES" sz="2200" b="0" i="1" smtClean="0">
                              <a:latin typeface="Cambria Math" panose="02040503050406030204" pitchFamily="18" charset="0"/>
                            </a:rPr>
                            <m:t>𝑛𝑒𝑡𝑎</m:t>
                          </m:r>
                        </m:sub>
                      </m:sSub>
                    </m:oMath>
                  </m:oMathPara>
                </a14:m>
                <a:endParaRPr lang="en-US" sz="2200"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8470332" y="3779766"/>
                <a:ext cx="688009" cy="379719"/>
              </a:xfrm>
              <a:prstGeom prst="rect">
                <a:avLst/>
              </a:prstGeom>
              <a:blipFill rotWithShape="0">
                <a:blip r:embed="rId3"/>
                <a:stretch>
                  <a:fillRect l="-8850" t="-32258" r="-2655"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CuadroTexto 45"/>
              <p:cNvSpPr txBox="1"/>
              <p:nvPr/>
            </p:nvSpPr>
            <p:spPr>
              <a:xfrm>
                <a:off x="8374257" y="5375961"/>
                <a:ext cx="688009"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𝐹</m:t>
                              </m:r>
                            </m:e>
                          </m:acc>
                        </m:e>
                        <m:sub>
                          <m:r>
                            <a:rPr lang="es-ES" sz="2200" b="0" i="1" smtClean="0">
                              <a:latin typeface="Cambria Math" panose="02040503050406030204" pitchFamily="18" charset="0"/>
                            </a:rPr>
                            <m:t>𝑛𝑒𝑡𝑎</m:t>
                          </m:r>
                        </m:sub>
                      </m:sSub>
                    </m:oMath>
                  </m:oMathPara>
                </a14:m>
                <a:endParaRPr lang="en-US" sz="2200" dirty="0"/>
              </a:p>
            </p:txBody>
          </p:sp>
        </mc:Choice>
        <mc:Fallback xmlns="">
          <p:sp>
            <p:nvSpPr>
              <p:cNvPr id="46" name="CuadroTexto 45"/>
              <p:cNvSpPr txBox="1">
                <a:spLocks noRot="1" noChangeAspect="1" noMove="1" noResize="1" noEditPoints="1" noAdjustHandles="1" noChangeArrowheads="1" noChangeShapeType="1" noTextEdit="1"/>
              </p:cNvSpPr>
              <p:nvPr/>
            </p:nvSpPr>
            <p:spPr>
              <a:xfrm>
                <a:off x="8374257" y="5375961"/>
                <a:ext cx="688009" cy="379719"/>
              </a:xfrm>
              <a:prstGeom prst="rect">
                <a:avLst/>
              </a:prstGeom>
              <a:blipFill rotWithShape="0">
                <a:blip r:embed="rId4"/>
                <a:stretch>
                  <a:fillRect l="-8850" t="-33871" r="-2655"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CuadroTexto 46"/>
              <p:cNvSpPr txBox="1"/>
              <p:nvPr/>
            </p:nvSpPr>
            <p:spPr>
              <a:xfrm>
                <a:off x="8470332" y="4635464"/>
                <a:ext cx="34503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𝑎</m:t>
                              </m:r>
                            </m:e>
                          </m:acc>
                        </m:e>
                        <m:sub>
                          <m:r>
                            <a:rPr lang="es-ES" sz="2200" b="0" i="1" smtClean="0">
                              <a:latin typeface="Cambria Math" panose="02040503050406030204" pitchFamily="18" charset="0"/>
                            </a:rPr>
                            <m:t>1</m:t>
                          </m:r>
                        </m:sub>
                      </m:sSub>
                    </m:oMath>
                  </m:oMathPara>
                </a14:m>
                <a:endParaRPr lang="en-US" sz="2200" dirty="0"/>
              </a:p>
            </p:txBody>
          </p:sp>
        </mc:Choice>
        <mc:Fallback xmlns="">
          <p:sp>
            <p:nvSpPr>
              <p:cNvPr id="47" name="CuadroTexto 46"/>
              <p:cNvSpPr txBox="1">
                <a:spLocks noRot="1" noChangeAspect="1" noMove="1" noResize="1" noEditPoints="1" noAdjustHandles="1" noChangeArrowheads="1" noChangeShapeType="1" noTextEdit="1"/>
              </p:cNvSpPr>
              <p:nvPr/>
            </p:nvSpPr>
            <p:spPr>
              <a:xfrm>
                <a:off x="8470332" y="4635464"/>
                <a:ext cx="345030" cy="338554"/>
              </a:xfrm>
              <a:prstGeom prst="rect">
                <a:avLst/>
              </a:prstGeom>
              <a:blipFill rotWithShape="0">
                <a:blip r:embed="rId5"/>
                <a:stretch>
                  <a:fillRect l="-14035" t="-32143" r="-5789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uadroTexto 47"/>
              <p:cNvSpPr txBox="1"/>
              <p:nvPr/>
            </p:nvSpPr>
            <p:spPr>
              <a:xfrm>
                <a:off x="6994645" y="3947747"/>
                <a:ext cx="47179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1" i="1" smtClean="0">
                              <a:solidFill>
                                <a:srgbClr val="FFFF00"/>
                              </a:solidFill>
                              <a:latin typeface="Cambria Math" panose="02040503050406030204" pitchFamily="18" charset="0"/>
                            </a:rPr>
                          </m:ctrlPr>
                        </m:sSubPr>
                        <m:e>
                          <m:r>
                            <a:rPr lang="es-ES" sz="2200" b="1" i="1" smtClean="0">
                              <a:solidFill>
                                <a:srgbClr val="FFFF00"/>
                              </a:solidFill>
                              <a:latin typeface="Cambria Math" panose="02040503050406030204" pitchFamily="18" charset="0"/>
                            </a:rPr>
                            <m:t>𝒎</m:t>
                          </m:r>
                        </m:e>
                        <m:sub>
                          <m:r>
                            <a:rPr lang="es-ES" sz="2200" b="1" i="1" smtClean="0">
                              <a:solidFill>
                                <a:srgbClr val="FFFF00"/>
                              </a:solidFill>
                              <a:latin typeface="Cambria Math" panose="02040503050406030204" pitchFamily="18" charset="0"/>
                            </a:rPr>
                            <m:t>𝟏</m:t>
                          </m:r>
                        </m:sub>
                      </m:sSub>
                    </m:oMath>
                  </m:oMathPara>
                </a14:m>
                <a:endParaRPr lang="en-US" sz="2200" b="1" dirty="0"/>
              </a:p>
            </p:txBody>
          </p:sp>
        </mc:Choice>
        <mc:Fallback xmlns="">
          <p:sp>
            <p:nvSpPr>
              <p:cNvPr id="48" name="CuadroTexto 47"/>
              <p:cNvSpPr txBox="1">
                <a:spLocks noRot="1" noChangeAspect="1" noMove="1" noResize="1" noEditPoints="1" noAdjustHandles="1" noChangeArrowheads="1" noChangeShapeType="1" noTextEdit="1"/>
              </p:cNvSpPr>
              <p:nvPr/>
            </p:nvSpPr>
            <p:spPr>
              <a:xfrm>
                <a:off x="6994645" y="3947747"/>
                <a:ext cx="471796" cy="338554"/>
              </a:xfrm>
              <a:prstGeom prst="rect">
                <a:avLst/>
              </a:prstGeom>
              <a:blipFill>
                <a:blip r:embed="rId6"/>
                <a:stretch>
                  <a:fillRect l="-7692" r="-3846" b="-1636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9" name="CuadroTexto 48"/>
              <p:cNvSpPr txBox="1"/>
              <p:nvPr/>
            </p:nvSpPr>
            <p:spPr>
              <a:xfrm>
                <a:off x="9845379" y="4475458"/>
                <a:ext cx="1497013" cy="430887"/>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i="1" smtClean="0">
                              <a:latin typeface="Cambria Math" panose="02040503050406030204" pitchFamily="18" charset="0"/>
                            </a:rPr>
                          </m:ctrlPr>
                        </m:sSubPr>
                        <m:e>
                          <m:r>
                            <a:rPr lang="es-ES" sz="2800" b="0" i="1" smtClean="0">
                              <a:latin typeface="Cambria Math" panose="02040503050406030204" pitchFamily="18" charset="0"/>
                            </a:rPr>
                            <m:t>𝑚</m:t>
                          </m:r>
                        </m:e>
                        <m:sub>
                          <m:r>
                            <a:rPr lang="es-419" sz="2800" b="0" i="1" smtClean="0">
                              <a:latin typeface="Cambria Math" panose="02040503050406030204" pitchFamily="18" charset="0"/>
                            </a:rPr>
                            <m:t>1</m:t>
                          </m:r>
                        </m:sub>
                      </m:sSub>
                      <m:r>
                        <a:rPr lang="es-419" sz="2800" b="0" i="1" smtClean="0">
                          <a:latin typeface="Cambria Math" panose="02040503050406030204" pitchFamily="18" charset="0"/>
                        </a:rPr>
                        <m:t>&gt;</m:t>
                      </m:r>
                      <m:sSub>
                        <m:sSubPr>
                          <m:ctrlPr>
                            <a:rPr lang="es-ES" sz="2800" i="1" smtClean="0">
                              <a:latin typeface="Cambria Math" panose="02040503050406030204" pitchFamily="18" charset="0"/>
                            </a:rPr>
                          </m:ctrlPr>
                        </m:sSubPr>
                        <m:e>
                          <m:r>
                            <a:rPr lang="es-ES" sz="2800" b="0" i="1" smtClean="0">
                              <a:latin typeface="Cambria Math" panose="02040503050406030204" pitchFamily="18" charset="0"/>
                            </a:rPr>
                            <m:t>𝑚</m:t>
                          </m:r>
                        </m:e>
                        <m:sub>
                          <m:r>
                            <a:rPr lang="es-419" sz="2800" b="0" i="1" smtClean="0">
                              <a:latin typeface="Cambria Math" panose="02040503050406030204" pitchFamily="18" charset="0"/>
                            </a:rPr>
                            <m:t>2</m:t>
                          </m:r>
                        </m:sub>
                      </m:sSub>
                    </m:oMath>
                  </m:oMathPara>
                </a14:m>
                <a:endParaRPr lang="en-US" sz="2200" dirty="0"/>
              </a:p>
            </p:txBody>
          </p:sp>
        </mc:Choice>
        <mc:Fallback xmlns="">
          <p:sp>
            <p:nvSpPr>
              <p:cNvPr id="49" name="CuadroTexto 48"/>
              <p:cNvSpPr txBox="1">
                <a:spLocks noRot="1" noChangeAspect="1" noMove="1" noResize="1" noEditPoints="1" noAdjustHandles="1" noChangeArrowheads="1" noChangeShapeType="1" noTextEdit="1"/>
              </p:cNvSpPr>
              <p:nvPr/>
            </p:nvSpPr>
            <p:spPr>
              <a:xfrm>
                <a:off x="9845379" y="4475458"/>
                <a:ext cx="1497013" cy="430887"/>
              </a:xfrm>
              <a:prstGeom prst="rect">
                <a:avLst/>
              </a:prstGeom>
              <a:blipFill>
                <a:blip r:embed="rId7"/>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0" name="CuadroTexto 49"/>
              <p:cNvSpPr txBox="1"/>
              <p:nvPr/>
            </p:nvSpPr>
            <p:spPr>
              <a:xfrm>
                <a:off x="9565169" y="5700848"/>
                <a:ext cx="34996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𝑎</m:t>
                              </m:r>
                            </m:e>
                          </m:acc>
                        </m:e>
                        <m:sub>
                          <m:r>
                            <a:rPr lang="es-ES" sz="2200" b="0" i="1" smtClean="0">
                              <a:latin typeface="Cambria Math" panose="02040503050406030204" pitchFamily="18" charset="0"/>
                            </a:rPr>
                            <m:t>2</m:t>
                          </m:r>
                        </m:sub>
                      </m:sSub>
                    </m:oMath>
                  </m:oMathPara>
                </a14:m>
                <a:endParaRPr lang="en-US" sz="2200" i="1" dirty="0">
                  <a:latin typeface="Cambria Math" panose="02040503050406030204" pitchFamily="18" charset="0"/>
                  <a:ea typeface="Cambria Math" panose="02040503050406030204" pitchFamily="18" charset="0"/>
                </a:endParaRPr>
              </a:p>
            </p:txBody>
          </p:sp>
        </mc:Choice>
        <mc:Fallback xmlns="">
          <p:sp>
            <p:nvSpPr>
              <p:cNvPr id="50" name="CuadroTexto 49"/>
              <p:cNvSpPr txBox="1">
                <a:spLocks noRot="1" noChangeAspect="1" noMove="1" noResize="1" noEditPoints="1" noAdjustHandles="1" noChangeArrowheads="1" noChangeShapeType="1" noTextEdit="1"/>
              </p:cNvSpPr>
              <p:nvPr/>
            </p:nvSpPr>
            <p:spPr>
              <a:xfrm>
                <a:off x="9565169" y="5700848"/>
                <a:ext cx="349968" cy="338554"/>
              </a:xfrm>
              <a:prstGeom prst="rect">
                <a:avLst/>
              </a:prstGeom>
              <a:blipFill>
                <a:blip r:embed="rId8"/>
                <a:stretch>
                  <a:fillRect l="-14035" t="-28571" r="-57895" b="-17857"/>
                </a:stretch>
              </a:blipFill>
            </p:spPr>
            <p:txBody>
              <a:bodyPr/>
              <a:lstStyle/>
              <a:p>
                <a:r>
                  <a:rPr lang="es-PE">
                    <a:noFill/>
                  </a:rPr>
                  <a:t> </a:t>
                </a:r>
              </a:p>
            </p:txBody>
          </p:sp>
        </mc:Fallback>
      </mc:AlternateContent>
      <p:sp>
        <p:nvSpPr>
          <p:cNvPr id="54" name="Rectángulo 53"/>
          <p:cNvSpPr/>
          <p:nvPr/>
        </p:nvSpPr>
        <p:spPr>
          <a:xfrm>
            <a:off x="429923" y="2699022"/>
            <a:ext cx="5608411" cy="400110"/>
          </a:xfrm>
          <a:prstGeom prst="rect">
            <a:avLst/>
          </a:prstGeom>
        </p:spPr>
        <p:txBody>
          <a:bodyPr wrap="square">
            <a:spAutoFit/>
          </a:bodyPr>
          <a:lstStyle/>
          <a:p>
            <a:r>
              <a:rPr lang="es-ES" sz="2000" b="1" i="1" dirty="0">
                <a:solidFill>
                  <a:srgbClr val="00B050"/>
                </a:solidFill>
              </a:rPr>
              <a:t>Aceleración y fuerza son directamente proporcionales.</a:t>
            </a:r>
            <a:endParaRPr lang="es-ES" sz="2000" b="1" dirty="0">
              <a:solidFill>
                <a:srgbClr val="00B050"/>
              </a:solidFill>
            </a:endParaRPr>
          </a:p>
        </p:txBody>
      </p:sp>
      <p:pic>
        <p:nvPicPr>
          <p:cNvPr id="59" name="Imagen 58"/>
          <p:cNvPicPr>
            <a:picLocks noChangeAspect="1"/>
          </p:cNvPicPr>
          <p:nvPr/>
        </p:nvPicPr>
        <p:blipFill>
          <a:blip r:embed="rId9"/>
          <a:stretch>
            <a:fillRect/>
          </a:stretch>
        </p:blipFill>
        <p:spPr>
          <a:xfrm>
            <a:off x="554606" y="3458545"/>
            <a:ext cx="2724150" cy="1447800"/>
          </a:xfrm>
          <a:prstGeom prst="rect">
            <a:avLst/>
          </a:prstGeom>
        </p:spPr>
      </p:pic>
      <mc:AlternateContent xmlns:mc="http://schemas.openxmlformats.org/markup-compatibility/2006" xmlns:a14="http://schemas.microsoft.com/office/drawing/2010/main">
        <mc:Choice Requires="a14">
          <p:sp>
            <p:nvSpPr>
              <p:cNvPr id="60" name="CuadroTexto 59"/>
              <p:cNvSpPr txBox="1"/>
              <p:nvPr/>
            </p:nvSpPr>
            <p:spPr>
              <a:xfrm>
                <a:off x="2781097" y="3521074"/>
                <a:ext cx="688009"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𝐹</m:t>
                              </m:r>
                            </m:e>
                          </m:acc>
                        </m:e>
                        <m:sub>
                          <m:r>
                            <a:rPr lang="es-ES" sz="2200" b="0" i="1" smtClean="0">
                              <a:latin typeface="Cambria Math" panose="02040503050406030204" pitchFamily="18" charset="0"/>
                            </a:rPr>
                            <m:t>𝑛𝑒𝑡𝑎</m:t>
                          </m:r>
                        </m:sub>
                      </m:sSub>
                    </m:oMath>
                  </m:oMathPara>
                </a14:m>
                <a:endParaRPr lang="en-US" sz="2200" dirty="0"/>
              </a:p>
            </p:txBody>
          </p:sp>
        </mc:Choice>
        <mc:Fallback xmlns="">
          <p:sp>
            <p:nvSpPr>
              <p:cNvPr id="60" name="CuadroTexto 59"/>
              <p:cNvSpPr txBox="1">
                <a:spLocks noRot="1" noChangeAspect="1" noMove="1" noResize="1" noEditPoints="1" noAdjustHandles="1" noChangeArrowheads="1" noChangeShapeType="1" noTextEdit="1"/>
              </p:cNvSpPr>
              <p:nvPr/>
            </p:nvSpPr>
            <p:spPr>
              <a:xfrm>
                <a:off x="2781097" y="3521074"/>
                <a:ext cx="688009" cy="379719"/>
              </a:xfrm>
              <a:prstGeom prst="rect">
                <a:avLst/>
              </a:prstGeom>
              <a:blipFill rotWithShape="0">
                <a:blip r:embed="rId11"/>
                <a:stretch>
                  <a:fillRect l="-8850" t="-33871" r="-2655" b="-12903"/>
                </a:stretch>
              </a:blipFill>
            </p:spPr>
            <p:txBody>
              <a:bodyPr/>
              <a:lstStyle/>
              <a:p>
                <a:r>
                  <a:rPr lang="en-US">
                    <a:noFill/>
                  </a:rPr>
                  <a:t> </a:t>
                </a:r>
              </a:p>
            </p:txBody>
          </p:sp>
        </mc:Fallback>
      </mc:AlternateContent>
      <p:pic>
        <p:nvPicPr>
          <p:cNvPr id="61" name="Imagen 60"/>
          <p:cNvPicPr>
            <a:picLocks noChangeAspect="1"/>
          </p:cNvPicPr>
          <p:nvPr/>
        </p:nvPicPr>
        <p:blipFill>
          <a:blip r:embed="rId12"/>
          <a:stretch>
            <a:fillRect/>
          </a:stretch>
        </p:blipFill>
        <p:spPr>
          <a:xfrm>
            <a:off x="551788" y="5019537"/>
            <a:ext cx="3650757" cy="1537979"/>
          </a:xfrm>
          <a:prstGeom prst="rect">
            <a:avLst/>
          </a:prstGeom>
        </p:spPr>
      </p:pic>
      <mc:AlternateContent xmlns:mc="http://schemas.openxmlformats.org/markup-compatibility/2006" xmlns:a14="http://schemas.microsoft.com/office/drawing/2010/main">
        <mc:Choice Requires="a14">
          <p:sp>
            <p:nvSpPr>
              <p:cNvPr id="62" name="CuadroTexto 61"/>
              <p:cNvSpPr txBox="1"/>
              <p:nvPr/>
            </p:nvSpPr>
            <p:spPr>
              <a:xfrm>
                <a:off x="2971862" y="5195258"/>
                <a:ext cx="843501"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rPr>
                            <m:t>2</m:t>
                          </m:r>
                          <m:acc>
                            <m:accPr>
                              <m:chr m:val="⃗"/>
                              <m:ctrlPr>
                                <a:rPr lang="es-ES" sz="2200" b="0" i="1" smtClean="0">
                                  <a:latin typeface="Cambria Math" panose="02040503050406030204" pitchFamily="18" charset="0"/>
                                </a:rPr>
                              </m:ctrlPr>
                            </m:accPr>
                            <m:e>
                              <m:r>
                                <a:rPr lang="es-ES" sz="2200" b="0" i="1" smtClean="0">
                                  <a:latin typeface="Cambria Math" panose="02040503050406030204" pitchFamily="18" charset="0"/>
                                </a:rPr>
                                <m:t>𝐹</m:t>
                              </m:r>
                            </m:e>
                          </m:acc>
                        </m:e>
                        <m:sub>
                          <m:r>
                            <a:rPr lang="es-ES" sz="2200" b="0" i="1" smtClean="0">
                              <a:latin typeface="Cambria Math" panose="02040503050406030204" pitchFamily="18" charset="0"/>
                            </a:rPr>
                            <m:t>𝑛𝑒𝑡𝑎</m:t>
                          </m:r>
                        </m:sub>
                      </m:sSub>
                    </m:oMath>
                  </m:oMathPara>
                </a14:m>
                <a:endParaRPr lang="en-US" sz="2200" dirty="0"/>
              </a:p>
            </p:txBody>
          </p:sp>
        </mc:Choice>
        <mc:Fallback xmlns="">
          <p:sp>
            <p:nvSpPr>
              <p:cNvPr id="62" name="CuadroTexto 61"/>
              <p:cNvSpPr txBox="1">
                <a:spLocks noRot="1" noChangeAspect="1" noMove="1" noResize="1" noEditPoints="1" noAdjustHandles="1" noChangeArrowheads="1" noChangeShapeType="1" noTextEdit="1"/>
              </p:cNvSpPr>
              <p:nvPr/>
            </p:nvSpPr>
            <p:spPr>
              <a:xfrm>
                <a:off x="2971862" y="5195258"/>
                <a:ext cx="843501" cy="379719"/>
              </a:xfrm>
              <a:prstGeom prst="rect">
                <a:avLst/>
              </a:prstGeom>
              <a:blipFill rotWithShape="0">
                <a:blip r:embed="rId13"/>
                <a:stretch>
                  <a:fillRect l="-7246" t="-31746" r="-217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uadroTexto 62"/>
              <p:cNvSpPr txBox="1"/>
              <p:nvPr/>
            </p:nvSpPr>
            <p:spPr>
              <a:xfrm>
                <a:off x="3322360" y="44009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rPr>
                            <m:t>𝑎</m:t>
                          </m:r>
                        </m:e>
                      </m:acc>
                    </m:oMath>
                  </m:oMathPara>
                </a14:m>
                <a:endParaRPr lang="en-US" sz="2400" dirty="0"/>
              </a:p>
            </p:txBody>
          </p:sp>
        </mc:Choice>
        <mc:Fallback xmlns="">
          <p:sp>
            <p:nvSpPr>
              <p:cNvPr id="63" name="CuadroTexto 62"/>
              <p:cNvSpPr txBox="1">
                <a:spLocks noRot="1" noChangeAspect="1" noMove="1" noResize="1" noEditPoints="1" noAdjustHandles="1" noChangeArrowheads="1" noChangeShapeType="1" noTextEdit="1"/>
              </p:cNvSpPr>
              <p:nvPr/>
            </p:nvSpPr>
            <p:spPr>
              <a:xfrm>
                <a:off x="3322360" y="4400957"/>
                <a:ext cx="247952" cy="369332"/>
              </a:xfrm>
              <a:prstGeom prst="rect">
                <a:avLst/>
              </a:prstGeom>
              <a:blipFill rotWithShape="0">
                <a:blip r:embed="rId14"/>
                <a:stretch>
                  <a:fillRect l="-24390" t="-37705" r="-95122"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CuadroTexto 63"/>
              <p:cNvSpPr txBox="1"/>
              <p:nvPr/>
            </p:nvSpPr>
            <p:spPr>
              <a:xfrm>
                <a:off x="3722712" y="6082115"/>
                <a:ext cx="4178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2</m:t>
                      </m:r>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rPr>
                            <m:t>𝑎</m:t>
                          </m:r>
                        </m:e>
                      </m:acc>
                    </m:oMath>
                  </m:oMathPara>
                </a14:m>
                <a:endParaRPr lang="en-US" sz="2400" dirty="0"/>
              </a:p>
            </p:txBody>
          </p:sp>
        </mc:Choice>
        <mc:Fallback xmlns="">
          <p:sp>
            <p:nvSpPr>
              <p:cNvPr id="64" name="CuadroTexto 63"/>
              <p:cNvSpPr txBox="1">
                <a:spLocks noRot="1" noChangeAspect="1" noMove="1" noResize="1" noEditPoints="1" noAdjustHandles="1" noChangeArrowheads="1" noChangeShapeType="1" noTextEdit="1"/>
              </p:cNvSpPr>
              <p:nvPr/>
            </p:nvSpPr>
            <p:spPr>
              <a:xfrm>
                <a:off x="3722712" y="6082115"/>
                <a:ext cx="417871" cy="369332"/>
              </a:xfrm>
              <a:prstGeom prst="rect">
                <a:avLst/>
              </a:prstGeom>
              <a:blipFill rotWithShape="0">
                <a:blip r:embed="rId15"/>
                <a:stretch>
                  <a:fillRect l="-17647" t="-38333" r="-97059" b="-6667"/>
                </a:stretch>
              </a:blipFill>
            </p:spPr>
            <p:txBody>
              <a:bodyPr/>
              <a:lstStyle/>
              <a:p>
                <a:r>
                  <a:rPr lang="en-US">
                    <a:noFill/>
                  </a:rPr>
                  <a:t> </a:t>
                </a:r>
              </a:p>
            </p:txBody>
          </p:sp>
        </mc:Fallback>
      </mc:AlternateContent>
      <p:sp>
        <p:nvSpPr>
          <p:cNvPr id="67" name="Rectángulo 66"/>
          <p:cNvSpPr/>
          <p:nvPr/>
        </p:nvSpPr>
        <p:spPr>
          <a:xfrm>
            <a:off x="386534" y="2682986"/>
            <a:ext cx="11484572" cy="4111041"/>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Conector recto 68"/>
          <p:cNvCxnSpPr/>
          <p:nvPr/>
        </p:nvCxnSpPr>
        <p:spPr>
          <a:xfrm>
            <a:off x="5924142" y="2682985"/>
            <a:ext cx="0" cy="41110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F41E5F27-38C7-76C7-5739-AF66BAAEC7C9}"/>
              </a:ext>
            </a:extLst>
          </p:cNvPr>
          <p:cNvSpPr txBox="1"/>
          <p:nvPr/>
        </p:nvSpPr>
        <p:spPr>
          <a:xfrm>
            <a:off x="3378869" y="427812"/>
            <a:ext cx="4591513" cy="707886"/>
          </a:xfrm>
          <a:prstGeom prst="rect">
            <a:avLst/>
          </a:prstGeom>
          <a:noFill/>
        </p:spPr>
        <p:txBody>
          <a:bodyPr wrap="none" rtlCol="0">
            <a:spAutoFit/>
          </a:bodyPr>
          <a:lstStyle/>
          <a:p>
            <a:r>
              <a:rPr lang="es-ES" sz="4000" b="1" dirty="0">
                <a:solidFill>
                  <a:srgbClr val="0070C0"/>
                </a:solidFill>
              </a:rPr>
              <a:t>Fuerza y aceleración</a:t>
            </a:r>
            <a:endParaRPr lang="en-US" sz="4000" b="1" dirty="0">
              <a:solidFill>
                <a:srgbClr val="0070C0"/>
              </a:solidFill>
            </a:endParaRPr>
          </a:p>
        </p:txBody>
      </p:sp>
      <p:sp>
        <p:nvSpPr>
          <p:cNvPr id="3" name="Rectángulo 2">
            <a:extLst>
              <a:ext uri="{FF2B5EF4-FFF2-40B4-BE49-F238E27FC236}">
                <a16:creationId xmlns:a16="http://schemas.microsoft.com/office/drawing/2014/main" id="{3ECABC62-8E2A-0CE1-7B4A-A2AE8F9643F7}"/>
              </a:ext>
            </a:extLst>
          </p:cNvPr>
          <p:cNvSpPr/>
          <p:nvPr/>
        </p:nvSpPr>
        <p:spPr>
          <a:xfrm>
            <a:off x="6109478" y="2723230"/>
            <a:ext cx="5730923" cy="400110"/>
          </a:xfrm>
          <a:prstGeom prst="rect">
            <a:avLst/>
          </a:prstGeom>
        </p:spPr>
        <p:txBody>
          <a:bodyPr wrap="square">
            <a:spAutoFit/>
          </a:bodyPr>
          <a:lstStyle/>
          <a:p>
            <a:r>
              <a:rPr lang="es-ES" sz="2000" b="1" i="1" dirty="0">
                <a:solidFill>
                  <a:srgbClr val="00B050"/>
                </a:solidFill>
              </a:rPr>
              <a:t>Aceleración y masa son inversamente proporcionales.</a:t>
            </a:r>
            <a:endParaRPr lang="es-ES" sz="2000" b="1" dirty="0">
              <a:solidFill>
                <a:srgbClr val="00B050"/>
              </a:solidFill>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A625443-5849-DC74-B30D-6CE9073C1C90}"/>
                  </a:ext>
                </a:extLst>
              </p:cNvPr>
              <p:cNvSpPr txBox="1"/>
              <p:nvPr/>
            </p:nvSpPr>
            <p:spPr>
              <a:xfrm>
                <a:off x="7829376" y="5800950"/>
                <a:ext cx="47179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200" b="1" i="1" smtClean="0">
                              <a:solidFill>
                                <a:srgbClr val="002060"/>
                              </a:solidFill>
                              <a:latin typeface="Cambria Math" panose="02040503050406030204" pitchFamily="18" charset="0"/>
                            </a:rPr>
                          </m:ctrlPr>
                        </m:sSubPr>
                        <m:e>
                          <m:r>
                            <a:rPr lang="es-ES" sz="2200" b="1" i="1" smtClean="0">
                              <a:solidFill>
                                <a:srgbClr val="002060"/>
                              </a:solidFill>
                              <a:latin typeface="Cambria Math" panose="02040503050406030204" pitchFamily="18" charset="0"/>
                            </a:rPr>
                            <m:t>𝒎</m:t>
                          </m:r>
                        </m:e>
                        <m:sub>
                          <m:r>
                            <a:rPr lang="es-419" sz="2200" b="1" i="1" smtClean="0">
                              <a:solidFill>
                                <a:srgbClr val="002060"/>
                              </a:solidFill>
                              <a:latin typeface="Cambria Math" panose="02040503050406030204" pitchFamily="18" charset="0"/>
                            </a:rPr>
                            <m:t>𝟐</m:t>
                          </m:r>
                        </m:sub>
                      </m:sSub>
                    </m:oMath>
                  </m:oMathPara>
                </a14:m>
                <a:endParaRPr lang="en-US" sz="2200" b="1" dirty="0"/>
              </a:p>
            </p:txBody>
          </p:sp>
        </mc:Choice>
        <mc:Fallback xmlns="">
          <p:sp>
            <p:nvSpPr>
              <p:cNvPr id="4" name="CuadroTexto 3">
                <a:extLst>
                  <a:ext uri="{FF2B5EF4-FFF2-40B4-BE49-F238E27FC236}">
                    <a16:creationId xmlns:a16="http://schemas.microsoft.com/office/drawing/2014/main" id="{AA625443-5849-DC74-B30D-6CE9073C1C90}"/>
                  </a:ext>
                </a:extLst>
              </p:cNvPr>
              <p:cNvSpPr txBox="1">
                <a:spLocks noRot="1" noChangeAspect="1" noMove="1" noResize="1" noEditPoints="1" noAdjustHandles="1" noChangeArrowheads="1" noChangeShapeType="1" noTextEdit="1"/>
              </p:cNvSpPr>
              <p:nvPr/>
            </p:nvSpPr>
            <p:spPr>
              <a:xfrm>
                <a:off x="7829376" y="5800950"/>
                <a:ext cx="471796" cy="338554"/>
              </a:xfrm>
              <a:prstGeom prst="rect">
                <a:avLst/>
              </a:prstGeom>
              <a:blipFill>
                <a:blip r:embed="rId16"/>
                <a:stretch>
                  <a:fillRect l="-7692" r="-3846" b="-1636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BD878EE-5088-D06C-3276-11347952B52A}"/>
                  </a:ext>
                </a:extLst>
              </p:cNvPr>
              <p:cNvSpPr txBox="1"/>
              <p:nvPr/>
            </p:nvSpPr>
            <p:spPr>
              <a:xfrm>
                <a:off x="9917415" y="5009425"/>
                <a:ext cx="1295035" cy="43088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i="1" smtClean="0">
                              <a:latin typeface="Cambria Math" panose="02040503050406030204" pitchFamily="18" charset="0"/>
                            </a:rPr>
                          </m:ctrlPr>
                        </m:sSubPr>
                        <m:e>
                          <m:r>
                            <a:rPr lang="es-419" sz="2800" b="0" i="1" smtClean="0">
                              <a:latin typeface="Cambria Math" panose="02040503050406030204" pitchFamily="18" charset="0"/>
                            </a:rPr>
                            <m:t>𝑎</m:t>
                          </m:r>
                        </m:e>
                        <m:sub>
                          <m:r>
                            <a:rPr lang="es-419" sz="2800" b="0" i="1" smtClean="0">
                              <a:latin typeface="Cambria Math" panose="02040503050406030204" pitchFamily="18" charset="0"/>
                            </a:rPr>
                            <m:t>1</m:t>
                          </m:r>
                        </m:sub>
                      </m:sSub>
                      <m:r>
                        <a:rPr lang="es-419" sz="2800" b="0" i="1" smtClean="0">
                          <a:latin typeface="Cambria Math" panose="02040503050406030204" pitchFamily="18" charset="0"/>
                        </a:rPr>
                        <m:t>&lt;</m:t>
                      </m:r>
                      <m:sSub>
                        <m:sSubPr>
                          <m:ctrlPr>
                            <a:rPr lang="es-ES" sz="2800" i="1" smtClean="0">
                              <a:latin typeface="Cambria Math" panose="02040503050406030204" pitchFamily="18" charset="0"/>
                            </a:rPr>
                          </m:ctrlPr>
                        </m:sSubPr>
                        <m:e>
                          <m:r>
                            <a:rPr lang="es-419" sz="2800" b="0" i="1" smtClean="0">
                              <a:latin typeface="Cambria Math" panose="02040503050406030204" pitchFamily="18" charset="0"/>
                            </a:rPr>
                            <m:t>𝑎</m:t>
                          </m:r>
                        </m:e>
                        <m:sub>
                          <m:r>
                            <a:rPr lang="es-419" sz="2800" b="0" i="1" smtClean="0">
                              <a:latin typeface="Cambria Math" panose="02040503050406030204" pitchFamily="18" charset="0"/>
                            </a:rPr>
                            <m:t>2</m:t>
                          </m:r>
                        </m:sub>
                      </m:sSub>
                    </m:oMath>
                  </m:oMathPara>
                </a14:m>
                <a:endParaRPr lang="en-US" sz="2200" dirty="0"/>
              </a:p>
            </p:txBody>
          </p:sp>
        </mc:Choice>
        <mc:Fallback xmlns="">
          <p:sp>
            <p:nvSpPr>
              <p:cNvPr id="5" name="CuadroTexto 4">
                <a:extLst>
                  <a:ext uri="{FF2B5EF4-FFF2-40B4-BE49-F238E27FC236}">
                    <a16:creationId xmlns:a16="http://schemas.microsoft.com/office/drawing/2014/main" id="{1BD878EE-5088-D06C-3276-11347952B52A}"/>
                  </a:ext>
                </a:extLst>
              </p:cNvPr>
              <p:cNvSpPr txBox="1">
                <a:spLocks noRot="1" noChangeAspect="1" noMove="1" noResize="1" noEditPoints="1" noAdjustHandles="1" noChangeArrowheads="1" noChangeShapeType="1" noTextEdit="1"/>
              </p:cNvSpPr>
              <p:nvPr/>
            </p:nvSpPr>
            <p:spPr>
              <a:xfrm>
                <a:off x="9917415" y="5009425"/>
                <a:ext cx="1295035" cy="430887"/>
              </a:xfrm>
              <a:prstGeom prst="rect">
                <a:avLst/>
              </a:prstGeom>
              <a:blipFill>
                <a:blip r:embed="rId17"/>
                <a:stretch>
                  <a:fillRect/>
                </a:stretch>
              </a:blipFill>
            </p:spPr>
            <p:txBody>
              <a:bodyPr/>
              <a:lstStyle/>
              <a:p>
                <a:r>
                  <a:rPr lang="es-PE">
                    <a:noFill/>
                  </a:rPr>
                  <a:t> </a:t>
                </a:r>
              </a:p>
            </p:txBody>
          </p:sp>
        </mc:Fallback>
      </mc:AlternateContent>
      <p:sp>
        <p:nvSpPr>
          <p:cNvPr id="6" name="Rectángulo 5">
            <a:extLst>
              <a:ext uri="{FF2B5EF4-FFF2-40B4-BE49-F238E27FC236}">
                <a16:creationId xmlns:a16="http://schemas.microsoft.com/office/drawing/2014/main" id="{692F0E2C-8831-4912-6CEA-A56A99698136}"/>
              </a:ext>
            </a:extLst>
          </p:cNvPr>
          <p:cNvSpPr/>
          <p:nvPr/>
        </p:nvSpPr>
        <p:spPr>
          <a:xfrm>
            <a:off x="2814243" y="1716483"/>
            <a:ext cx="5904018" cy="830997"/>
          </a:xfrm>
          <a:prstGeom prst="rect">
            <a:avLst/>
          </a:prstGeom>
        </p:spPr>
        <p:txBody>
          <a:bodyPr wrap="square">
            <a:spAutoFit/>
          </a:bodyPr>
          <a:lstStyle/>
          <a:p>
            <a:r>
              <a:rPr lang="es-ES" sz="2400" b="1" i="1" dirty="0">
                <a:solidFill>
                  <a:srgbClr val="C00000"/>
                </a:solidFill>
              </a:rPr>
              <a:t>La fuerza neta y la aceleración correspondiente tienen la misma dirección y sentido.</a:t>
            </a:r>
            <a:endParaRPr lang="es-ES" sz="2400" b="1" dirty="0">
              <a:solidFill>
                <a:srgbClr val="C00000"/>
              </a:solidFill>
            </a:endParaRPr>
          </a:p>
        </p:txBody>
      </p:sp>
    </p:spTree>
    <p:extLst>
      <p:ext uri="{BB962C8B-B14F-4D97-AF65-F5344CB8AC3E}">
        <p14:creationId xmlns:p14="http://schemas.microsoft.com/office/powerpoint/2010/main" val="21021389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15328</TotalTime>
  <Words>1068</Words>
  <Application>Microsoft Office PowerPoint</Application>
  <PresentationFormat>Panorámica</PresentationFormat>
  <Paragraphs>141</Paragraphs>
  <Slides>22</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22</vt:i4>
      </vt:variant>
    </vt:vector>
  </HeadingPairs>
  <TitlesOfParts>
    <vt:vector size="32" baseType="lpstr">
      <vt:lpstr>Arial</vt:lpstr>
      <vt:lpstr>Arial Narrow</vt:lpstr>
      <vt:lpstr>Calibri</vt:lpstr>
      <vt:lpstr>Cambria Math</vt:lpstr>
      <vt:lpstr>Times New Roman</vt:lpstr>
      <vt:lpstr>Tw Cen MT</vt:lpstr>
      <vt:lpstr>Tw Cen MT Condensed</vt:lpstr>
      <vt:lpstr>Wingdings</vt:lpstr>
      <vt:lpstr>Wingdings 3</vt:lpstr>
      <vt:lpstr>Integral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JESUS ANTONIO ALVARADO HUAYHUAZ</cp:lastModifiedBy>
  <cp:revision>384</cp:revision>
  <dcterms:created xsi:type="dcterms:W3CDTF">2022-02-18T20:59:25Z</dcterms:created>
  <dcterms:modified xsi:type="dcterms:W3CDTF">2024-09-23T03:18:59Z</dcterms:modified>
</cp:coreProperties>
</file>